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4768" r:id="rId3"/>
    <p:sldId id="4769" r:id="rId5"/>
    <p:sldId id="4795" r:id="rId6"/>
    <p:sldId id="4793" r:id="rId7"/>
    <p:sldId id="4802" r:id="rId8"/>
    <p:sldId id="4803" r:id="rId9"/>
    <p:sldId id="4804" r:id="rId10"/>
    <p:sldId id="4805" r:id="rId11"/>
    <p:sldId id="4806" r:id="rId12"/>
    <p:sldId id="4831" r:id="rId13"/>
    <p:sldId id="4833" r:id="rId14"/>
    <p:sldId id="4834" r:id="rId15"/>
    <p:sldId id="4774" r:id="rId16"/>
  </p:sldIdLst>
  <p:sldSz cx="12858750" cy="7232650"/>
  <p:notesSz cx="6858000" cy="9144000"/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CA3"/>
    <a:srgbClr val="46B9D0"/>
    <a:srgbClr val="FFFFFF"/>
    <a:srgbClr val="38AABA"/>
    <a:srgbClr val="1E6C7A"/>
    <a:srgbClr val="BF0000"/>
    <a:srgbClr val="10517A"/>
    <a:srgbClr val="19B7F4"/>
    <a:srgbClr val="4BC1DD"/>
    <a:srgbClr val="EE9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2" autoAdjust="0"/>
    <p:restoredTop sz="95274" autoAdjust="0"/>
  </p:normalViewPr>
  <p:slideViewPr>
    <p:cSldViewPr>
      <p:cViewPr varScale="1">
        <p:scale>
          <a:sx n="102" d="100"/>
          <a:sy n="102" d="100"/>
        </p:scale>
        <p:origin x="174" y="210"/>
      </p:cViewPr>
      <p:guideLst>
        <p:guide orient="horz" pos="302"/>
        <p:guide orient="horz" pos="4193"/>
        <p:guide pos="4050"/>
        <p:guide pos="634"/>
        <p:guide pos="7513"/>
        <p:guide pos="6912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25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8062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16890" y="5128260"/>
            <a:ext cx="11816080" cy="126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长春市教育装备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分析报告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5063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 rot="5400000">
            <a:off x="-943892" y="943890"/>
            <a:ext cx="7232652" cy="5344868"/>
          </a:xfrm>
          <a:custGeom>
            <a:avLst/>
            <a:gdLst>
              <a:gd name="connsiteX0" fmla="*/ 0 w 7232652"/>
              <a:gd name="connsiteY0" fmla="*/ 1651797 h 5344868"/>
              <a:gd name="connsiteX1" fmla="*/ 0 w 7232652"/>
              <a:gd name="connsiteY1" fmla="*/ 620064 h 5344868"/>
              <a:gd name="connsiteX2" fmla="*/ 265477 w 7232652"/>
              <a:gd name="connsiteY2" fmla="*/ 512259 h 5344868"/>
              <a:gd name="connsiteX3" fmla="*/ 3616326 w 7232652"/>
              <a:gd name="connsiteY3" fmla="*/ 0 h 5344868"/>
              <a:gd name="connsiteX4" fmla="*/ 6967176 w 7232652"/>
              <a:gd name="connsiteY4" fmla="*/ 512259 h 5344868"/>
              <a:gd name="connsiteX5" fmla="*/ 7232652 w 7232652"/>
              <a:gd name="connsiteY5" fmla="*/ 620064 h 5344868"/>
              <a:gd name="connsiteX6" fmla="*/ 7232652 w 7232652"/>
              <a:gd name="connsiteY6" fmla="*/ 1651797 h 5344868"/>
              <a:gd name="connsiteX7" fmla="*/ 7232652 w 7232652"/>
              <a:gd name="connsiteY7" fmla="*/ 1651797 h 5344868"/>
              <a:gd name="connsiteX8" fmla="*/ 7232652 w 7232652"/>
              <a:gd name="connsiteY8" fmla="*/ 5344868 h 5344868"/>
              <a:gd name="connsiteX9" fmla="*/ 2 w 7232652"/>
              <a:gd name="connsiteY9" fmla="*/ 5344868 h 5344868"/>
              <a:gd name="connsiteX10" fmla="*/ 2 w 7232652"/>
              <a:gd name="connsiteY10" fmla="*/ 1651797 h 534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32652" h="5344868">
                <a:moveTo>
                  <a:pt x="0" y="1651797"/>
                </a:moveTo>
                <a:lnTo>
                  <a:pt x="0" y="620064"/>
                </a:lnTo>
                <a:lnTo>
                  <a:pt x="265477" y="512259"/>
                </a:lnTo>
                <a:cubicBezTo>
                  <a:pt x="1123034" y="195760"/>
                  <a:pt x="2307738" y="0"/>
                  <a:pt x="3616326" y="0"/>
                </a:cubicBezTo>
                <a:cubicBezTo>
                  <a:pt x="4924915" y="0"/>
                  <a:pt x="6109619" y="195760"/>
                  <a:pt x="6967176" y="512259"/>
                </a:cubicBezTo>
                <a:lnTo>
                  <a:pt x="7232652" y="620064"/>
                </a:lnTo>
                <a:lnTo>
                  <a:pt x="7232652" y="1651797"/>
                </a:lnTo>
                <a:lnTo>
                  <a:pt x="7232652" y="1651797"/>
                </a:lnTo>
                <a:lnTo>
                  <a:pt x="7232652" y="5344868"/>
                </a:lnTo>
                <a:lnTo>
                  <a:pt x="2" y="5344868"/>
                </a:lnTo>
                <a:lnTo>
                  <a:pt x="2" y="165179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1"/>
            </p:custDataLst>
          </p:nvPr>
        </p:nvSpPr>
        <p:spPr>
          <a:xfrm>
            <a:off x="6842760" y="176911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24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/>
          <p:nvPr>
            <p:custDataLst>
              <p:tags r:id="rId2"/>
            </p:custDataLst>
          </p:nvPr>
        </p:nvSpPr>
        <p:spPr>
          <a:xfrm>
            <a:off x="6861810" y="270827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24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1"/>
          <p:cNvSpPr txBox="1"/>
          <p:nvPr>
            <p:custDataLst>
              <p:tags r:id="rId3"/>
            </p:custDataLst>
          </p:nvPr>
        </p:nvSpPr>
        <p:spPr>
          <a:xfrm>
            <a:off x="1170185" y="2711537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4"/>
            </p:custDataLst>
          </p:nvPr>
        </p:nvSpPr>
        <p:spPr>
          <a:xfrm>
            <a:off x="1184699" y="3727198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5"/>
            </p:custDataLst>
          </p:nvPr>
        </p:nvSpPr>
        <p:spPr>
          <a:xfrm>
            <a:off x="7869512" y="1841182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年度项目概览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6"/>
            </p:custDataLst>
          </p:nvPr>
        </p:nvSpPr>
        <p:spPr>
          <a:xfrm>
            <a:off x="7941902" y="2790300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项目异常情况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7"/>
            </p:custDataLst>
          </p:nvPr>
        </p:nvSpPr>
        <p:spPr>
          <a:xfrm>
            <a:off x="7934282" y="3814983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项目进展情况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8"/>
            </p:custDataLst>
          </p:nvPr>
        </p:nvSpPr>
        <p:spPr>
          <a:xfrm>
            <a:off x="7933690" y="4745990"/>
            <a:ext cx="4210685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项目单位情况</a:t>
            </a:r>
            <a:endParaRPr lang="zh-CN" altLang="en-US" sz="3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Other_1"/>
          <p:cNvSpPr/>
          <p:nvPr>
            <p:custDataLst>
              <p:tags r:id="rId9"/>
            </p:custDataLst>
          </p:nvPr>
        </p:nvSpPr>
        <p:spPr>
          <a:xfrm>
            <a:off x="6861810" y="376047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24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MH_Other_2"/>
          <p:cNvSpPr/>
          <p:nvPr>
            <p:custDataLst>
              <p:tags r:id="rId10"/>
            </p:custDataLst>
          </p:nvPr>
        </p:nvSpPr>
        <p:spPr>
          <a:xfrm>
            <a:off x="6861810" y="469709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24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MH_Other_1"/>
          <p:cNvSpPr/>
          <p:nvPr>
            <p:custDataLst>
              <p:tags r:id="rId11"/>
            </p:custDataLst>
          </p:nvPr>
        </p:nvSpPr>
        <p:spPr>
          <a:xfrm>
            <a:off x="6861810" y="570484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altLang="zh-CN" sz="24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Text_3"/>
          <p:cNvSpPr/>
          <p:nvPr>
            <p:custDataLst>
              <p:tags r:id="rId12"/>
            </p:custDataLst>
          </p:nvPr>
        </p:nvSpPr>
        <p:spPr>
          <a:xfrm>
            <a:off x="7941945" y="5759450"/>
            <a:ext cx="385064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近五年总体分析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bldLvl="0" animBg="1"/>
      <p:bldP spid="14" grpId="0" bldLvl="0" animBg="1"/>
      <p:bldP spid="11" grpId="0"/>
      <p:bldP spid="17" grpId="0"/>
      <p:bldP spid="20" grpId="0"/>
      <p:bldP spid="21" grpId="0"/>
      <p:bldP spid="22" grpId="0"/>
      <p:bldP spid="23" grpId="0"/>
      <p:bldP spid="2" grpId="0" bldLvl="0" animBg="1"/>
      <p:bldP spid="3" grpId="0" bldLvl="0" animBg="1"/>
      <p:bldP spid="4" grpId="0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724025" y="1294765"/>
            <a:ext cx="4609465" cy="11899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一、年度项目概览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项目(4)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5" y="1647190"/>
            <a:ext cx="484505" cy="462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73070" y="164782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128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41"/>
          <p:cNvSpPr/>
          <p:nvPr/>
        </p:nvSpPr>
        <p:spPr>
          <a:xfrm>
            <a:off x="1724025" y="2610485"/>
            <a:ext cx="4610100" cy="11785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3705" y="2970530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新建项目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86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1"/>
          <p:cNvSpPr/>
          <p:nvPr/>
        </p:nvSpPr>
        <p:spPr>
          <a:xfrm>
            <a:off x="1723390" y="3907790"/>
            <a:ext cx="46101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73070" y="426783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续拨项目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42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33"/>
          <p:cNvSpPr/>
          <p:nvPr/>
        </p:nvSpPr>
        <p:spPr>
          <a:xfrm>
            <a:off x="6430010" y="1294765"/>
            <a:ext cx="4609465" cy="3794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14335" y="2665095"/>
            <a:ext cx="18415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预算总额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 descr="金额-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9510" y="2607310"/>
            <a:ext cx="589915" cy="58991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319645" y="361759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13575万元</a:t>
            </a:r>
            <a:endParaRPr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17295" y="5632450"/>
            <a:ext cx="1042479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2021年长春市教育技术装备与信息中心下属学校申报项目总量128个，预算总额5546万元。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10" grpId="0" bldLvl="0" animBg="1"/>
      <p:bldP spid="18" grpId="0" bldLvl="0" animBg="1"/>
      <p:bldP spid="20" grpId="0" bldLvl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767705" y="1209040"/>
            <a:ext cx="489585" cy="60229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66759" y="1453677"/>
            <a:ext cx="3452335" cy="546443"/>
            <a:chOff x="5127462" y="1514346"/>
            <a:chExt cx="3273685" cy="518166"/>
          </a:xfrm>
        </p:grpSpPr>
        <p:sp>
          <p:nvSpPr>
            <p:cNvPr id="4" name="Pentagon 3"/>
            <p:cNvSpPr/>
            <p:nvPr/>
          </p:nvSpPr>
          <p:spPr>
            <a:xfrm>
              <a:off x="5128064" y="1517358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项目逾期</a:t>
              </a:r>
              <a:r>
                <a:rPr lang="en-US" altLang="zh-CN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8  </a:t>
              </a: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7462" y="1514346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66759" y="512858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关闭项目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1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个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64565" y="2960370"/>
            <a:ext cx="4631690" cy="2411730"/>
            <a:chOff x="689317" y="2256183"/>
            <a:chExt cx="3854548" cy="2287067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22870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2053" y="2400693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长春市第一中学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“学生课桌椅”  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41487" y="2721364"/>
              <a:ext cx="3004396" cy="50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2018年基础设施购置（预算金额80万元）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2019年基础设施购置（预算金额50万元）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TextBox 28"/>
            <p:cNvSpPr txBox="1"/>
            <p:nvPr/>
          </p:nvSpPr>
          <p:spPr>
            <a:xfrm>
              <a:off x="922054" y="3364778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长春市第二实验小学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“创客教室”  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9"/>
            <p:cNvSpPr/>
            <p:nvPr/>
          </p:nvSpPr>
          <p:spPr>
            <a:xfrm>
              <a:off x="1042015" y="3699299"/>
              <a:ext cx="3004396" cy="50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2019年创客教室项目（预算金额58万元）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2020年创客教室升级（预算金额80万元）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二、项目异常情况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 flipH="1">
            <a:off x="2524760" y="2248535"/>
            <a:ext cx="3731895" cy="543560"/>
            <a:chOff x="5118399" y="3934207"/>
            <a:chExt cx="3280340" cy="515156"/>
          </a:xfrm>
        </p:grpSpPr>
        <p:sp>
          <p:nvSpPr>
            <p:cNvPr id="8" name="Pentagon 7"/>
            <p:cNvSpPr/>
            <p:nvPr/>
          </p:nvSpPr>
          <p:spPr>
            <a:xfrm>
              <a:off x="5125656" y="3934209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近五年重复申报项目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4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18399" y="3934207"/>
              <a:ext cx="429788" cy="51515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6429375" y="2153285"/>
            <a:ext cx="5632450" cy="2824480"/>
            <a:chOff x="689317" y="2256183"/>
            <a:chExt cx="3854548" cy="2678482"/>
          </a:xfrm>
        </p:grpSpPr>
        <p:sp>
          <p:nvSpPr>
            <p:cNvPr id="33" name="Rectangle 27"/>
            <p:cNvSpPr/>
            <p:nvPr/>
          </p:nvSpPr>
          <p:spPr>
            <a:xfrm>
              <a:off x="689317" y="2256183"/>
              <a:ext cx="3854548" cy="26784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长春市第一中学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29"/>
            <p:cNvSpPr/>
            <p:nvPr/>
          </p:nvSpPr>
          <p:spPr>
            <a:xfrm>
              <a:off x="903323" y="2653017"/>
              <a:ext cx="3471376" cy="715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2021年多功能运动场改造，技术方案补充环节逾期3天，申请市级验收环节逾期15天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2021年图书馆项目，资金请示文件提交环节逾期2天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28"/>
            <p:cNvSpPr txBox="1"/>
            <p:nvPr/>
          </p:nvSpPr>
          <p:spPr>
            <a:xfrm>
              <a:off x="829930" y="3429211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长春市第二中学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29"/>
            <p:cNvSpPr/>
            <p:nvPr/>
          </p:nvSpPr>
          <p:spPr>
            <a:xfrm>
              <a:off x="920036" y="375138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2021数字化校园项目，技术方案补充环节逾期3天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28"/>
            <p:cNvSpPr txBox="1"/>
            <p:nvPr/>
          </p:nvSpPr>
          <p:spPr>
            <a:xfrm>
              <a:off x="842974" y="4190362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长春市第七中学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29"/>
            <p:cNvSpPr/>
            <p:nvPr/>
          </p:nvSpPr>
          <p:spPr>
            <a:xfrm>
              <a:off x="933080" y="4512538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2021年多媒体设备购置，项目采购环节逾期3天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37"/>
          <p:cNvGrpSpPr/>
          <p:nvPr/>
        </p:nvGrpSpPr>
        <p:grpSpPr>
          <a:xfrm>
            <a:off x="6424930" y="5840095"/>
            <a:ext cx="5632450" cy="915670"/>
            <a:chOff x="689317" y="2256183"/>
            <a:chExt cx="3854548" cy="868339"/>
          </a:xfrm>
        </p:grpSpPr>
        <p:sp>
          <p:nvSpPr>
            <p:cNvPr id="52" name="Rectangle 27"/>
            <p:cNvSpPr/>
            <p:nvPr/>
          </p:nvSpPr>
          <p:spPr>
            <a:xfrm>
              <a:off x="689317" y="2256183"/>
              <a:ext cx="3854548" cy="8683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长春市养正高级中学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-- </a:t>
              </a:r>
              <a:r>
                <a: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关闭项目1个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29"/>
            <p:cNvSpPr/>
            <p:nvPr/>
          </p:nvSpPr>
          <p:spPr>
            <a:xfrm>
              <a:off x="903323" y="265301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2021年多功能运动场改造</a:t>
              </a: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5685" y="1096010"/>
            <a:ext cx="2648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整体进度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14095" y="1887855"/>
            <a:ext cx="10682605" cy="2707005"/>
            <a:chOff x="1014095" y="1887855"/>
            <a:chExt cx="10682605" cy="2707005"/>
          </a:xfrm>
        </p:grpSpPr>
        <p:grpSp>
          <p:nvGrpSpPr>
            <p:cNvPr id="2" name="组合 1"/>
            <p:cNvGrpSpPr/>
            <p:nvPr/>
          </p:nvGrpSpPr>
          <p:grpSpPr>
            <a:xfrm>
              <a:off x="1014095" y="1887855"/>
              <a:ext cx="10682605" cy="2707005"/>
              <a:chOff x="1167355" y="1217191"/>
              <a:chExt cx="9187319" cy="2303515"/>
            </a:xfrm>
          </p:grpSpPr>
          <p:sp>
            <p:nvSpPr>
              <p:cNvPr id="6" name="Freeform 4"/>
              <p:cNvSpPr/>
              <p:nvPr/>
            </p:nvSpPr>
            <p:spPr bwMode="auto">
              <a:xfrm>
                <a:off x="1167355" y="1217191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r>
                  <a:rPr lang="en-US" altLang="zh-CN" sz="14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endParaRPr lang="en-US" altLang="zh-CN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 flipH="1" flipV="1">
                <a:off x="5948202" y="1219893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 rot="18900000">
                <a:off x="1723577" y="1817977"/>
                <a:ext cx="1104193" cy="1104192"/>
              </a:xfrm>
              <a:prstGeom prst="rect">
                <a:avLst/>
              </a:prstGeom>
              <a:solidFill>
                <a:schemeClr val="accent1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 rot="18900000">
                <a:off x="4055751" y="1817977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 rot="18900000">
                <a:off x="6366467" y="1817977"/>
                <a:ext cx="1104192" cy="1104192"/>
              </a:xfrm>
              <a:prstGeom prst="rect">
                <a:avLst/>
              </a:prstGeom>
              <a:solidFill>
                <a:srgbClr val="166CA3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2207680" y="1760516"/>
                <a:ext cx="101330" cy="205699"/>
              </a:xfrm>
              <a:prstGeom prst="rect">
                <a:avLst/>
              </a:prstGeom>
              <a:noFill/>
              <a:ln w="6350">
                <a:noFill/>
                <a:miter lim="800000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91790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项目立项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896596" y="1972991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128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70747" y="2514354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招标采购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60615" y="2014272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121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58406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实施验收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297164" y="2034113"/>
                <a:ext cx="1287899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60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 rot="18900000">
                <a:off x="8657875" y="1819058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72871" y="2515435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项目拨付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62739" y="2015353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26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Freeform 5"/>
            <p:cNvSpPr/>
            <p:nvPr/>
          </p:nvSpPr>
          <p:spPr bwMode="auto">
            <a:xfrm flipH="1" flipV="1">
              <a:off x="3908425" y="1891030"/>
              <a:ext cx="4829810" cy="2703830"/>
            </a:xfrm>
            <a:custGeom>
              <a:avLst/>
              <a:gdLst>
                <a:gd name="connsiteX0" fmla="*/ 7606 w 7606"/>
                <a:gd name="connsiteY0" fmla="*/ 1763 h 4258"/>
                <a:gd name="connsiteX1" fmla="*/ 5860 w 7606"/>
                <a:gd name="connsiteY1" fmla="*/ 0 h 4258"/>
                <a:gd name="connsiteX2" fmla="*/ 1645 w 7606"/>
                <a:gd name="connsiteY2" fmla="*/ 4258 h 4258"/>
                <a:gd name="connsiteX3" fmla="*/ 24 w 7606"/>
                <a:gd name="connsiteY3" fmla="*/ 2614 h 4258"/>
                <a:gd name="connsiteX4" fmla="*/ 12 w 7606"/>
                <a:gd name="connsiteY4" fmla="*/ 2602 h 4258"/>
                <a:gd name="connsiteX5" fmla="*/ 0 w 7606"/>
                <a:gd name="connsiteY5" fmla="*/ 2626 h 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0" t="0" r="r" b="b"/>
              <a:pathLst>
                <a:path w="7606" h="4258">
                  <a:moveTo>
                    <a:pt x="7606" y="1763"/>
                  </a:moveTo>
                  <a:lnTo>
                    <a:pt x="5860" y="0"/>
                  </a:lnTo>
                  <a:lnTo>
                    <a:pt x="1645" y="4258"/>
                  </a:lnTo>
                  <a:lnTo>
                    <a:pt x="24" y="2614"/>
                  </a:lnTo>
                  <a:lnTo>
                    <a:pt x="12" y="2602"/>
                  </a:lnTo>
                  <a:lnTo>
                    <a:pt x="0" y="2626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6175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70585" y="5563235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2021年申报的128个项目中，已完成招标采购项目121个，已完成实施验收项目60个，已完成项目拨付项目26个。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9495" y="1096010"/>
            <a:ext cx="2644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趋势分析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0585" y="5563235"/>
            <a:ext cx="10798175" cy="79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2021年项目立项、招标采购主要集中在2月、5月、7月；实施验收主要集中在7月、9月、11月；截止到今日已有26个项目完成资金拨付，主要集中在10月、11月、12月。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08835" y="1960245"/>
            <a:ext cx="8138795" cy="3114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1096010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项目实施进度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4555" y="4840605"/>
            <a:ext cx="10798175" cy="175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2021年在实施验收阶段，待实施项目6个（第三方监理项目2个、无监理项目4个）；实施进行中项目13个（其中第三方监理项目5个、无监理项目8个）；实施结束项目32个（其中第三方监理项目10个、屋监理项目22个）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第三方监理项目实施过程中，共计发现问题123个，已整改87个，待整改35个；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无监理项目实施过程中，已上传过程材料项目56个，待上传项目31个。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13250" y="1600200"/>
            <a:ext cx="3917315" cy="2915920"/>
            <a:chOff x="4413250" y="1600200"/>
            <a:chExt cx="3917315" cy="291592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413250" y="1600200"/>
              <a:ext cx="3917315" cy="242252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8895" y="4120515"/>
              <a:ext cx="2600960" cy="39560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四、项目单位情况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55295" y="1527810"/>
          <a:ext cx="11948795" cy="5363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405"/>
                <a:gridCol w="659130"/>
                <a:gridCol w="796925"/>
                <a:gridCol w="881380"/>
                <a:gridCol w="838200"/>
                <a:gridCol w="873760"/>
                <a:gridCol w="1903095"/>
                <a:gridCol w="673735"/>
                <a:gridCol w="905510"/>
                <a:gridCol w="886460"/>
                <a:gridCol w="969010"/>
                <a:gridCol w="972185"/>
              </a:tblGrid>
              <a:tr h="323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项目单位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完成率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项目立项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招标采购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实施验收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项目拨付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项目单位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完成率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项目立项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招标采购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实施验收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项目拨付</a:t>
                      </a:r>
                      <a:endParaRPr lang="zh-CN" altLang="en-US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100%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长春艺术实验中学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72%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</a:t>
                      </a:r>
                      <a:endParaRPr lang="en-US" altLang="zh-C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长春市综合实验中学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长春市第五中学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长春希望高中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长春市第六中学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长春市实验中学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长春市第七中学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94%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长春市第二实验中学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长春市第八中学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94%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长春市朝鲜族中学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58%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长春市第九中学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90%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长春市一三六中学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58%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长春市一三七中学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56%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长春市十一高中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82%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长春市第一实验小学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长春市养正高级中学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长春市第二实验小学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66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长春市第十六中学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长春市第一实验东光学校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40%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6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长春市第十七中学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4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长春市晨光学校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38%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长春市第十九中学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长春市实验幼儿园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33%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长春市第二十中学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75%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8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长春市特殊教育学校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33%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</a:tr>
              <a:tr h="3340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长春市第二十九中学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72%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长春市实践教育学校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0</a:t>
                      </a:r>
                      <a:endParaRPr lang="en-US" altLang="zh-CN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005840" y="880745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项目单位详情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四、项目单位情况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49630" y="1886372"/>
            <a:ext cx="10654679" cy="714900"/>
            <a:chOff x="1149630" y="1886372"/>
            <a:chExt cx="10654679" cy="714900"/>
          </a:xfrm>
        </p:grpSpPr>
        <p:sp>
          <p:nvSpPr>
            <p:cNvPr id="18" name="Round Same Side Corner Rectangle 67"/>
            <p:cNvSpPr/>
            <p:nvPr/>
          </p:nvSpPr>
          <p:spPr>
            <a:xfrm rot="10800000" flipH="1">
              <a:off x="1149630" y="1973572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317284" y="1886372"/>
              <a:ext cx="10487025" cy="671195"/>
              <a:chOff x="5228512" y="1050506"/>
              <a:chExt cx="11153609" cy="54966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228512" y="1406722"/>
                <a:ext cx="11153609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第1名：长春市第一实验小学，完成率100%； 第30名：长春市综合实验中学，完成率0。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71"/>
              <p:cNvSpPr/>
              <p:nvPr/>
            </p:nvSpPr>
            <p:spPr>
              <a:xfrm>
                <a:off x="5228513" y="1050506"/>
                <a:ext cx="1215652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完成率排行</a:t>
                </a:r>
                <a:endPara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147628" y="2922245"/>
            <a:ext cx="11005931" cy="704816"/>
            <a:chOff x="1147628" y="2922245"/>
            <a:chExt cx="11005931" cy="704816"/>
          </a:xfrm>
        </p:grpSpPr>
        <p:sp>
          <p:nvSpPr>
            <p:cNvPr id="19" name="Round Same Side Corner Rectangle 68"/>
            <p:cNvSpPr/>
            <p:nvPr/>
          </p:nvSpPr>
          <p:spPr>
            <a:xfrm rot="10800000" flipH="1">
              <a:off x="1147628" y="299936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317284" y="2922245"/>
              <a:ext cx="10836275" cy="704216"/>
              <a:chOff x="5228512" y="1840059"/>
              <a:chExt cx="11525058" cy="57670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228512" y="2205636"/>
                <a:ext cx="11525058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第1名：长春市第九中学，项目立项6个；第30名：长春市实践教育学校，项目立项1个。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73"/>
              <p:cNvSpPr/>
              <p:nvPr/>
            </p:nvSpPr>
            <p:spPr>
              <a:xfrm>
                <a:off x="5228513" y="1840059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项目立项排行</a:t>
                </a:r>
                <a:endPara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149630" y="3885728"/>
            <a:ext cx="10983609" cy="709931"/>
            <a:chOff x="1149630" y="3885728"/>
            <a:chExt cx="10983609" cy="709931"/>
          </a:xfrm>
        </p:grpSpPr>
        <p:sp>
          <p:nvSpPr>
            <p:cNvPr id="20" name="Round Same Side Corner Rectangle 69"/>
            <p:cNvSpPr/>
            <p:nvPr/>
          </p:nvSpPr>
          <p:spPr>
            <a:xfrm rot="10800000" flipH="1">
              <a:off x="1149630" y="3938258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317284" y="3885728"/>
              <a:ext cx="10815955" cy="709931"/>
              <a:chOff x="5228512" y="2570328"/>
              <a:chExt cx="11503447" cy="581387"/>
            </a:xfrm>
          </p:grpSpPr>
          <p:sp>
            <p:nvSpPr>
              <p:cNvPr id="2" name="TextBox 24"/>
              <p:cNvSpPr txBox="1"/>
              <p:nvPr/>
            </p:nvSpPr>
            <p:spPr>
              <a:xfrm>
                <a:off x="5228512" y="2940585"/>
                <a:ext cx="11503447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第1名：长春艺术实验中学，招标采购5个；第30名：长春市综合实验中学，招标采购1个。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75"/>
              <p:cNvSpPr/>
              <p:nvPr/>
            </p:nvSpPr>
            <p:spPr>
              <a:xfrm>
                <a:off x="5228513" y="2570328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招标采购排行</a:t>
                </a:r>
                <a:endPara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147628" y="4848242"/>
            <a:ext cx="10913221" cy="669259"/>
            <a:chOff x="1147628" y="4848242"/>
            <a:chExt cx="10913221" cy="669259"/>
          </a:xfrm>
        </p:grpSpPr>
        <p:sp>
          <p:nvSpPr>
            <p:cNvPr id="27" name="Round Same Side Corner Rectangle 76"/>
            <p:cNvSpPr/>
            <p:nvPr/>
          </p:nvSpPr>
          <p:spPr>
            <a:xfrm rot="10800000" flipH="1">
              <a:off x="1147628" y="488980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317284" y="4848242"/>
              <a:ext cx="10743565" cy="638177"/>
              <a:chOff x="5228512" y="3299800"/>
              <a:chExt cx="11426456" cy="522625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228512" y="3611295"/>
                <a:ext cx="11426456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长春市实验中学，实施验收7个；第30名：长春市朝鲜族中学，实施验收1个。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ectangle 79"/>
              <p:cNvSpPr/>
              <p:nvPr/>
            </p:nvSpPr>
            <p:spPr>
              <a:xfrm>
                <a:off x="5228513" y="3299800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实施验收排行</a:t>
                </a:r>
                <a:endPara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149630" y="5776163"/>
            <a:ext cx="11169029" cy="709932"/>
            <a:chOff x="1149630" y="5776163"/>
            <a:chExt cx="11169029" cy="709932"/>
          </a:xfrm>
        </p:grpSpPr>
        <p:sp>
          <p:nvSpPr>
            <p:cNvPr id="28" name="Round Same Side Corner Rectangle 77"/>
            <p:cNvSpPr/>
            <p:nvPr/>
          </p:nvSpPr>
          <p:spPr>
            <a:xfrm rot="10800000" flipH="1">
              <a:off x="1149630" y="5828698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317284" y="5776163"/>
              <a:ext cx="11001375" cy="709932"/>
              <a:chOff x="5228512" y="4000948"/>
              <a:chExt cx="11700653" cy="581388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5228512" y="4371206"/>
                <a:ext cx="11700653" cy="211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第1名：长春市一三六中学，项目拨付6个；第30名：长春市第一实验东光学校，项目拨付1个。  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ectangle 81"/>
              <p:cNvSpPr/>
              <p:nvPr/>
            </p:nvSpPr>
            <p:spPr>
              <a:xfrm>
                <a:off x="5228513" y="4000948"/>
                <a:ext cx="1458783" cy="27197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项目拨付排行</a:t>
                </a:r>
                <a:endPara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1005840" y="880745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项目单位排行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2017~2021年，累计申报项目25个，其中2019年、2020年申报项目数量最多，共占近五年项目总量的42.9%。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12951" y="1672109"/>
            <a:ext cx="8172810" cy="3294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项目总预算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2017~2021年，项目总预算1.25亿元，其中2021年、2019年项目预算额度最大，共占近五年项目总预算的48.5%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999" y="1946147"/>
            <a:ext cx="7423327" cy="2966322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028700" y="5488940"/>
            <a:ext cx="10798175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2017~2021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年智慧教室、教室计算机、班级多媒体类型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项目申报最多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3160" y="1816100"/>
            <a:ext cx="6153150" cy="2562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热门项目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  <a:endParaRPr 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293836" y="4840461"/>
            <a:ext cx="6271078" cy="73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谢谢观看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en-US" altLang="zh-CN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8" grpId="1" bldLvl="0" animBg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14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15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16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17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8.xml><?xml version="1.0" encoding="utf-8"?>
<p:tagLst xmlns:p="http://schemas.openxmlformats.org/presentationml/2006/main">
  <p:tag name="KSO_WM_UNIT_PLACING_PICTURE_USER_VIEWPORT" val="{&quot;height&quot;:4155,&quot;width&quot;:10860}"/>
</p:tagLst>
</file>

<file path=ppt/tags/tag19.xml><?xml version="1.0" encoding="utf-8"?>
<p:tagLst xmlns:p="http://schemas.openxmlformats.org/presentationml/2006/main">
  <p:tag name="KSO_WM_UNIT_TABLE_BEAUTIFY" val="smartTable{4775640a-3375-4543-9d49-7c04032a754a}"/>
  <p:tag name="TABLE_ENDDRAG_ORIGIN_RECT" val="940*427"/>
  <p:tag name="TABLE_ENDDRAG_RECT" val="35*80*940*427"/>
</p:tagLst>
</file>

<file path=ppt/tags/tag20.xml><?xml version="1.0" encoding="utf-8"?>
<p:tagLst xmlns:p="http://schemas.openxmlformats.org/presentationml/2006/main">
  <p:tag name="KSO_WM_UNIT_PLACING_PICTURE_USER_VIEWPORT" val="{&quot;height&quot;:3180,&quot;width&quot;:7890}"/>
</p:tagLst>
</file>

<file path=ppt/tags/tag2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99"/>
</p:tagLst>
</file>

<file path=ppt/theme/theme1.xml><?xml version="1.0" encoding="utf-8"?>
<a:theme xmlns:a="http://schemas.openxmlformats.org/drawingml/2006/main" name="自定义设计方案">
  <a:themeElements>
    <a:clrScheme name="自定义 1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1967</Words>
  <Application>WPS 演示</Application>
  <PresentationFormat>自定义</PresentationFormat>
  <Paragraphs>562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Calibri</vt:lpstr>
      <vt:lpstr>Calibri</vt:lpstr>
      <vt:lpstr>微软雅黑</vt:lpstr>
      <vt:lpstr>Impact</vt:lpstr>
      <vt:lpstr>Arial Narrow</vt:lpstr>
      <vt:lpstr>Arial Unicode MS</vt:lpstr>
      <vt:lpstr>Calibri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/>
  <cp:keywords>www.1ppt.com</cp:keywords>
  <cp:lastModifiedBy>黄金加特琳</cp:lastModifiedBy>
  <cp:revision>101</cp:revision>
  <dcterms:created xsi:type="dcterms:W3CDTF">2016-11-28T16:44:00Z</dcterms:created>
  <dcterms:modified xsi:type="dcterms:W3CDTF">2021-12-27T08:22:57Z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E66F4A119E3A4E7F998A5A3C035303FD</vt:lpwstr>
  </property>
  <property fmtid="{D5CDD505-2E9C-101B-9397-08002B2CF9AE}" pid="3" name="KSOProductBuildVer">
    <vt:lpwstr>2052-11.1.0.11115</vt:lpwstr>
  </property>
</Properties>
</file>