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9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4768" r:id="rId2"/>
    <p:sldId id="4769" r:id="rId3"/>
    <p:sldId id="4795" r:id="rId4"/>
    <p:sldId id="4793" r:id="rId5"/>
    <p:sldId id="4802" r:id="rId6"/>
    <p:sldId id="4803" r:id="rId7"/>
    <p:sldId id="4835" r:id="rId8"/>
    <p:sldId id="4804" r:id="rId9"/>
    <p:sldId id="4831" r:id="rId10"/>
    <p:sldId id="4833" r:id="rId11"/>
    <p:sldId id="4774" r:id="rId12"/>
  </p:sldIdLst>
  <p:sldSz cx="12858750" cy="7232650"/>
  <p:notesSz cx="6858000" cy="9144000"/>
  <p:custDataLst>
    <p:tags r:id="rId1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">
          <p15:clr>
            <a:srgbClr val="A4A3A4"/>
          </p15:clr>
        </p15:guide>
        <p15:guide id="2" orient="horz" pos="4193">
          <p15:clr>
            <a:srgbClr val="A4A3A4"/>
          </p15:clr>
        </p15:guide>
        <p15:guide id="3" pos="4050">
          <p15:clr>
            <a:srgbClr val="A4A3A4"/>
          </p15:clr>
        </p15:guide>
        <p15:guide id="4" pos="634">
          <p15:clr>
            <a:srgbClr val="A4A3A4"/>
          </p15:clr>
        </p15:guide>
        <p15:guide id="5" pos="7513">
          <p15:clr>
            <a:srgbClr val="A4A3A4"/>
          </p15:clr>
        </p15:guide>
        <p15:guide id="6" pos="691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6CA3"/>
    <a:srgbClr val="46B9D0"/>
    <a:srgbClr val="FFFFFF"/>
    <a:srgbClr val="38AABA"/>
    <a:srgbClr val="1E6C7A"/>
    <a:srgbClr val="BF0000"/>
    <a:srgbClr val="10517A"/>
    <a:srgbClr val="19B7F4"/>
    <a:srgbClr val="4BC1DD"/>
    <a:srgbClr val="EE91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2" autoAdjust="0"/>
    <p:restoredTop sz="95274" autoAdjust="0"/>
  </p:normalViewPr>
  <p:slideViewPr>
    <p:cSldViewPr>
      <p:cViewPr varScale="1">
        <p:scale>
          <a:sx n="108" d="100"/>
          <a:sy n="108" d="100"/>
        </p:scale>
        <p:origin x="426" y="114"/>
      </p:cViewPr>
      <p:guideLst>
        <p:guide orient="horz" pos="302"/>
        <p:guide orient="horz" pos="4193"/>
        <p:guide pos="4050"/>
        <p:guide pos="634"/>
        <p:guide pos="7513"/>
        <p:guide pos="6912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2021/12/27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t>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063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325228" y="6280621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tags" Target="../tags/tag18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5" Type="http://schemas.openxmlformats.org/officeDocument/2006/relationships/tags" Target="../tags/tag10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15.xml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353" y="4336405"/>
            <a:ext cx="12858044" cy="2936528"/>
          </a:xfrm>
          <a:custGeom>
            <a:avLst/>
            <a:gdLst>
              <a:gd name="connsiteX0" fmla="*/ 4572000 w 9144000"/>
              <a:gd name="connsiteY0" fmla="*/ 0 h 1958638"/>
              <a:gd name="connsiteX1" fmla="*/ 8808367 w 9144000"/>
              <a:gd name="connsiteY1" fmla="*/ 607417 h 1958638"/>
              <a:gd name="connsiteX2" fmla="*/ 9144000 w 9144000"/>
              <a:gd name="connsiteY2" fmla="*/ 735248 h 1958638"/>
              <a:gd name="connsiteX3" fmla="*/ 9144000 w 9144000"/>
              <a:gd name="connsiteY3" fmla="*/ 1958638 h 1958638"/>
              <a:gd name="connsiteX4" fmla="*/ 0 w 9144000"/>
              <a:gd name="connsiteY4" fmla="*/ 1958638 h 1958638"/>
              <a:gd name="connsiteX5" fmla="*/ 0 w 9144000"/>
              <a:gd name="connsiteY5" fmla="*/ 735248 h 1958638"/>
              <a:gd name="connsiteX6" fmla="*/ 335633 w 9144000"/>
              <a:gd name="connsiteY6" fmla="*/ 607417 h 1958638"/>
              <a:gd name="connsiteX7" fmla="*/ 4572000 w 9144000"/>
              <a:gd name="connsiteY7" fmla="*/ 0 h 195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1958638">
                <a:moveTo>
                  <a:pt x="4572000" y="0"/>
                </a:moveTo>
                <a:cubicBezTo>
                  <a:pt x="6226405" y="0"/>
                  <a:pt x="7724187" y="232124"/>
                  <a:pt x="8808367" y="607417"/>
                </a:cubicBezTo>
                <a:lnTo>
                  <a:pt x="9144000" y="735248"/>
                </a:lnTo>
                <a:lnTo>
                  <a:pt x="9144000" y="1958638"/>
                </a:lnTo>
                <a:lnTo>
                  <a:pt x="0" y="1958638"/>
                </a:lnTo>
                <a:lnTo>
                  <a:pt x="0" y="735248"/>
                </a:lnTo>
                <a:lnTo>
                  <a:pt x="335633" y="607417"/>
                </a:lnTo>
                <a:cubicBezTo>
                  <a:pt x="1419814" y="232124"/>
                  <a:pt x="2917596" y="0"/>
                  <a:pt x="457200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393065" y="5128260"/>
            <a:ext cx="12057380" cy="1267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长春市第一中学教育装备</a:t>
            </a:r>
          </a:p>
          <a:p>
            <a:pPr algn="ctr">
              <a:buNone/>
            </a:pP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分析报告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647211" y="1744117"/>
            <a:ext cx="1559710" cy="1559707"/>
            <a:chOff x="2487432" y="1552575"/>
            <a:chExt cx="971962" cy="971960"/>
          </a:xfrm>
        </p:grpSpPr>
        <p:sp>
          <p:nvSpPr>
            <p:cNvPr id="11" name="椭圆 10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MH_Others_1"/>
            <p:cNvSpPr txBox="1"/>
            <p:nvPr>
              <p:custDataLst>
                <p:tags r:id="rId4"/>
              </p:custDataLst>
            </p:nvPr>
          </p:nvSpPr>
          <p:spPr>
            <a:xfrm>
              <a:off x="2624506" y="1714899"/>
              <a:ext cx="697814" cy="64731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82084" y="1744117"/>
            <a:ext cx="1559710" cy="1559707"/>
            <a:chOff x="2487432" y="1552575"/>
            <a:chExt cx="971962" cy="971960"/>
          </a:xfrm>
        </p:grpSpPr>
        <p:sp>
          <p:nvSpPr>
            <p:cNvPr id="16" name="椭圆 15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MH_Others_1"/>
            <p:cNvSpPr txBox="1"/>
            <p:nvPr>
              <p:custDataLst>
                <p:tags r:id="rId3"/>
              </p:custDataLst>
            </p:nvPr>
          </p:nvSpPr>
          <p:spPr>
            <a:xfrm>
              <a:off x="2624506" y="1714899"/>
              <a:ext cx="697814" cy="64731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2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zh-CN" altLang="en-US" sz="675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16956" y="1744117"/>
            <a:ext cx="1559710" cy="1559707"/>
            <a:chOff x="2487432" y="1552575"/>
            <a:chExt cx="971962" cy="971960"/>
          </a:xfrm>
        </p:grpSpPr>
        <p:sp>
          <p:nvSpPr>
            <p:cNvPr id="19" name="椭圆 18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MH_Others_1"/>
            <p:cNvSpPr txBox="1"/>
            <p:nvPr>
              <p:custDataLst>
                <p:tags r:id="rId2"/>
              </p:custDataLst>
            </p:nvPr>
          </p:nvSpPr>
          <p:spPr>
            <a:xfrm>
              <a:off x="2624506" y="1715062"/>
              <a:ext cx="697814" cy="646989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651829" y="1744117"/>
            <a:ext cx="1559710" cy="1559707"/>
            <a:chOff x="2487432" y="1552575"/>
            <a:chExt cx="971962" cy="971960"/>
          </a:xfrm>
        </p:grpSpPr>
        <p:sp>
          <p:nvSpPr>
            <p:cNvPr id="22" name="椭圆 21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MH_Others_1"/>
            <p:cNvSpPr txBox="1"/>
            <p:nvPr>
              <p:custDataLst>
                <p:tags r:id="rId1"/>
              </p:custDataLst>
            </p:nvPr>
          </p:nvSpPr>
          <p:spPr>
            <a:xfrm>
              <a:off x="2624506" y="1715063"/>
              <a:ext cx="697814" cy="646989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4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zh-CN" altLang="en-US" sz="6750" dirty="0">
                <a:solidFill>
                  <a:schemeClr val="accent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40000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 rot="5400000">
            <a:off x="-943892" y="943890"/>
            <a:ext cx="7232652" cy="5344868"/>
          </a:xfrm>
          <a:custGeom>
            <a:avLst/>
            <a:gdLst>
              <a:gd name="connsiteX0" fmla="*/ 0 w 7232652"/>
              <a:gd name="connsiteY0" fmla="*/ 1651797 h 5344868"/>
              <a:gd name="connsiteX1" fmla="*/ 0 w 7232652"/>
              <a:gd name="connsiteY1" fmla="*/ 620064 h 5344868"/>
              <a:gd name="connsiteX2" fmla="*/ 265477 w 7232652"/>
              <a:gd name="connsiteY2" fmla="*/ 512259 h 5344868"/>
              <a:gd name="connsiteX3" fmla="*/ 3616326 w 7232652"/>
              <a:gd name="connsiteY3" fmla="*/ 0 h 5344868"/>
              <a:gd name="connsiteX4" fmla="*/ 6967176 w 7232652"/>
              <a:gd name="connsiteY4" fmla="*/ 512259 h 5344868"/>
              <a:gd name="connsiteX5" fmla="*/ 7232652 w 7232652"/>
              <a:gd name="connsiteY5" fmla="*/ 620064 h 5344868"/>
              <a:gd name="connsiteX6" fmla="*/ 7232652 w 7232652"/>
              <a:gd name="connsiteY6" fmla="*/ 1651797 h 5344868"/>
              <a:gd name="connsiteX7" fmla="*/ 7232652 w 7232652"/>
              <a:gd name="connsiteY7" fmla="*/ 1651797 h 5344868"/>
              <a:gd name="connsiteX8" fmla="*/ 7232652 w 7232652"/>
              <a:gd name="connsiteY8" fmla="*/ 5344868 h 5344868"/>
              <a:gd name="connsiteX9" fmla="*/ 2 w 7232652"/>
              <a:gd name="connsiteY9" fmla="*/ 5344868 h 5344868"/>
              <a:gd name="connsiteX10" fmla="*/ 2 w 7232652"/>
              <a:gd name="connsiteY10" fmla="*/ 1651797 h 534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232652" h="5344868">
                <a:moveTo>
                  <a:pt x="0" y="1651797"/>
                </a:moveTo>
                <a:lnTo>
                  <a:pt x="0" y="620064"/>
                </a:lnTo>
                <a:lnTo>
                  <a:pt x="265477" y="512259"/>
                </a:lnTo>
                <a:cubicBezTo>
                  <a:pt x="1123034" y="195760"/>
                  <a:pt x="2307738" y="0"/>
                  <a:pt x="3616326" y="0"/>
                </a:cubicBezTo>
                <a:cubicBezTo>
                  <a:pt x="4924915" y="0"/>
                  <a:pt x="6109619" y="195760"/>
                  <a:pt x="6967176" y="512259"/>
                </a:cubicBezTo>
                <a:lnTo>
                  <a:pt x="7232652" y="620064"/>
                </a:lnTo>
                <a:lnTo>
                  <a:pt x="7232652" y="1651797"/>
                </a:lnTo>
                <a:lnTo>
                  <a:pt x="7232652" y="1651797"/>
                </a:lnTo>
                <a:lnTo>
                  <a:pt x="7232652" y="5344868"/>
                </a:lnTo>
                <a:lnTo>
                  <a:pt x="2" y="5344868"/>
                </a:lnTo>
                <a:lnTo>
                  <a:pt x="2" y="165179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MH_Other_1"/>
          <p:cNvSpPr/>
          <p:nvPr>
            <p:custDataLst>
              <p:tags r:id="rId2"/>
            </p:custDataLst>
          </p:nvPr>
        </p:nvSpPr>
        <p:spPr>
          <a:xfrm>
            <a:off x="6842760" y="1769110"/>
            <a:ext cx="600710" cy="601345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400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4" name="MH_Other_2"/>
          <p:cNvSpPr/>
          <p:nvPr>
            <p:custDataLst>
              <p:tags r:id="rId3"/>
            </p:custDataLst>
          </p:nvPr>
        </p:nvSpPr>
        <p:spPr>
          <a:xfrm>
            <a:off x="6861810" y="2708275"/>
            <a:ext cx="600710" cy="601980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400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1" name="MH_Others_1"/>
          <p:cNvSpPr txBox="1"/>
          <p:nvPr>
            <p:custDataLst>
              <p:tags r:id="rId4"/>
            </p:custDataLst>
          </p:nvPr>
        </p:nvSpPr>
        <p:spPr>
          <a:xfrm>
            <a:off x="1170185" y="2711537"/>
            <a:ext cx="2873902" cy="10156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17" name="MH_Others_2"/>
          <p:cNvSpPr txBox="1"/>
          <p:nvPr>
            <p:custDataLst>
              <p:tags r:id="rId5"/>
            </p:custDataLst>
          </p:nvPr>
        </p:nvSpPr>
        <p:spPr>
          <a:xfrm>
            <a:off x="1184699" y="3727198"/>
            <a:ext cx="284487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Text_1"/>
          <p:cNvSpPr/>
          <p:nvPr>
            <p:custDataLst>
              <p:tags r:id="rId6"/>
            </p:custDataLst>
          </p:nvPr>
        </p:nvSpPr>
        <p:spPr>
          <a:xfrm>
            <a:off x="7869512" y="1841182"/>
            <a:ext cx="2706070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年度项目概览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Text_2"/>
          <p:cNvSpPr/>
          <p:nvPr>
            <p:custDataLst>
              <p:tags r:id="rId7"/>
            </p:custDataLst>
          </p:nvPr>
        </p:nvSpPr>
        <p:spPr>
          <a:xfrm>
            <a:off x="7941902" y="2790300"/>
            <a:ext cx="2706070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项目异常情况</a:t>
            </a:r>
            <a:endParaRPr lang="zh-CN" alt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Text_3"/>
          <p:cNvSpPr/>
          <p:nvPr>
            <p:custDataLst>
              <p:tags r:id="rId8"/>
            </p:custDataLst>
          </p:nvPr>
        </p:nvSpPr>
        <p:spPr>
          <a:xfrm>
            <a:off x="7934282" y="3814983"/>
            <a:ext cx="2706070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项目进展情况</a:t>
            </a:r>
            <a:endParaRPr lang="zh-CN" altLang="en-US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Text_4"/>
          <p:cNvSpPr/>
          <p:nvPr>
            <p:custDataLst>
              <p:tags r:id="rId9"/>
            </p:custDataLst>
          </p:nvPr>
        </p:nvSpPr>
        <p:spPr>
          <a:xfrm>
            <a:off x="7933690" y="4745990"/>
            <a:ext cx="4210685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项目实施情况</a:t>
            </a:r>
          </a:p>
        </p:txBody>
      </p:sp>
      <p:sp>
        <p:nvSpPr>
          <p:cNvPr id="2" name="MH_Other_1"/>
          <p:cNvSpPr/>
          <p:nvPr>
            <p:custDataLst>
              <p:tags r:id="rId10"/>
            </p:custDataLst>
          </p:nvPr>
        </p:nvSpPr>
        <p:spPr>
          <a:xfrm>
            <a:off x="6861810" y="3760470"/>
            <a:ext cx="600710" cy="601345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400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" name="MH_Other_2"/>
          <p:cNvSpPr/>
          <p:nvPr>
            <p:custDataLst>
              <p:tags r:id="rId11"/>
            </p:custDataLst>
          </p:nvPr>
        </p:nvSpPr>
        <p:spPr>
          <a:xfrm>
            <a:off x="6861810" y="4697095"/>
            <a:ext cx="600710" cy="601980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400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4" name="MH_Other_1"/>
          <p:cNvSpPr/>
          <p:nvPr>
            <p:custDataLst>
              <p:tags r:id="rId12"/>
            </p:custDataLst>
          </p:nvPr>
        </p:nvSpPr>
        <p:spPr>
          <a:xfrm>
            <a:off x="6861810" y="5704840"/>
            <a:ext cx="600710" cy="601345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400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5" name="MH_Text_3"/>
          <p:cNvSpPr/>
          <p:nvPr>
            <p:custDataLst>
              <p:tags r:id="rId13"/>
            </p:custDataLst>
          </p:nvPr>
        </p:nvSpPr>
        <p:spPr>
          <a:xfrm>
            <a:off x="7941945" y="5759450"/>
            <a:ext cx="3850640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近五年总体分析</a:t>
            </a:r>
            <a:endParaRPr lang="zh-CN" altLang="en-US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20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2" grpId="0" bldLvl="0" animBg="1"/>
      <p:bldP spid="14" grpId="0" bldLvl="0" animBg="1"/>
      <p:bldP spid="11" grpId="0"/>
      <p:bldP spid="17" grpId="0"/>
      <p:bldP spid="20" grpId="0"/>
      <p:bldP spid="21" grpId="0"/>
      <p:bldP spid="22" grpId="0"/>
      <p:bldP spid="23" grpId="0"/>
      <p:bldP spid="2" grpId="0" bldLvl="0" animBg="1"/>
      <p:bldP spid="3" grpId="0" bldLvl="0" animBg="1"/>
      <p:bldP spid="4" grpId="0" bldLvl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1724025" y="1294765"/>
            <a:ext cx="4609465" cy="11899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一、年度项目概览</a:t>
            </a:r>
          </a:p>
        </p:txBody>
      </p:sp>
      <p:pic>
        <p:nvPicPr>
          <p:cNvPr id="2" name="图片 1" descr="项目(4)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97125" y="1647190"/>
            <a:ext cx="484505" cy="4629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973070" y="1647825"/>
            <a:ext cx="30873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项目总量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  4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个</a:t>
            </a:r>
          </a:p>
        </p:txBody>
      </p:sp>
      <p:sp>
        <p:nvSpPr>
          <p:cNvPr id="10" name="Rectangle 41"/>
          <p:cNvSpPr/>
          <p:nvPr/>
        </p:nvSpPr>
        <p:spPr>
          <a:xfrm>
            <a:off x="1724025" y="2610485"/>
            <a:ext cx="4610100" cy="11785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73705" y="2970530"/>
            <a:ext cx="30873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新建项目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4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个</a:t>
            </a:r>
          </a:p>
        </p:txBody>
      </p:sp>
      <p:sp>
        <p:nvSpPr>
          <p:cNvPr id="18" name="Rectangle 41"/>
          <p:cNvSpPr/>
          <p:nvPr/>
        </p:nvSpPr>
        <p:spPr>
          <a:xfrm>
            <a:off x="1723390" y="3907790"/>
            <a:ext cx="4610100" cy="1181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973070" y="4267835"/>
            <a:ext cx="30873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续拨项目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0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个</a:t>
            </a:r>
          </a:p>
        </p:txBody>
      </p:sp>
      <p:sp>
        <p:nvSpPr>
          <p:cNvPr id="20" name="Rectangle 33"/>
          <p:cNvSpPr/>
          <p:nvPr/>
        </p:nvSpPr>
        <p:spPr>
          <a:xfrm>
            <a:off x="6430010" y="1294765"/>
            <a:ext cx="4609465" cy="3794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014335" y="2665095"/>
            <a:ext cx="18415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预算总额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2" name="图片 21" descr="金额-填充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09510" y="2607310"/>
            <a:ext cx="589915" cy="589915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7319645" y="3617595"/>
            <a:ext cx="30873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125</a:t>
            </a:r>
            <a:r>
              <a:rPr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万元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217295" y="5632450"/>
            <a:ext cx="1042479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2021年我校申报项目总量4个，预算总额125万元。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10" grpId="0" bldLvl="0" animBg="1"/>
      <p:bldP spid="18" grpId="0" bldLvl="0" animBg="1"/>
      <p:bldP spid="20" grpId="0" bldLvl="0" animBg="1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767705" y="1209040"/>
            <a:ext cx="489585" cy="602297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766759" y="1453677"/>
            <a:ext cx="3452335" cy="546443"/>
            <a:chOff x="5127462" y="1514346"/>
            <a:chExt cx="3273685" cy="518166"/>
          </a:xfrm>
        </p:grpSpPr>
        <p:sp>
          <p:nvSpPr>
            <p:cNvPr id="4" name="Pentagon 3"/>
            <p:cNvSpPr/>
            <p:nvPr/>
          </p:nvSpPr>
          <p:spPr>
            <a:xfrm>
              <a:off x="5128064" y="1517358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项目逾期</a:t>
              </a:r>
              <a:r>
                <a:rPr lang="en-US" altLang="zh-CN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  3  </a:t>
              </a: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</a:t>
              </a:r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7462" y="1514346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766759" y="4482790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GB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关闭项目</a:t>
              </a:r>
              <a:r>
                <a:rPr lang="en-US" altLang="zh-CN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  1  </a:t>
              </a: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个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64565" y="2960370"/>
            <a:ext cx="4631690" cy="1148080"/>
            <a:chOff x="689317" y="2256183"/>
            <a:chExt cx="3854548" cy="1088735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108873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22053" y="2400693"/>
              <a:ext cx="3385231" cy="33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“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学生课桌椅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” --  2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 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41487" y="2721364"/>
              <a:ext cx="3004396" cy="505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2018年基础设施购置（预算金额80万元）</a:t>
              </a:r>
            </a:p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2019年基础设施购置（预算金额50万元）</a:t>
              </a:r>
            </a:p>
          </p:txBody>
        </p:sp>
      </p:grpSp>
      <p:sp>
        <p:nvSpPr>
          <p:cNvPr id="39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二、项目异常情况</a:t>
            </a:r>
          </a:p>
        </p:txBody>
      </p:sp>
      <p:grpSp>
        <p:nvGrpSpPr>
          <p:cNvPr id="37" name="Group 36"/>
          <p:cNvGrpSpPr/>
          <p:nvPr/>
        </p:nvGrpSpPr>
        <p:grpSpPr>
          <a:xfrm flipH="1">
            <a:off x="2524760" y="2248535"/>
            <a:ext cx="3731895" cy="543560"/>
            <a:chOff x="5118399" y="3934207"/>
            <a:chExt cx="3280340" cy="515156"/>
          </a:xfrm>
        </p:grpSpPr>
        <p:sp>
          <p:nvSpPr>
            <p:cNvPr id="8" name="Pentagon 7"/>
            <p:cNvSpPr/>
            <p:nvPr/>
          </p:nvSpPr>
          <p:spPr>
            <a:xfrm>
              <a:off x="5125656" y="3934209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GB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近五年重复申报项目</a:t>
              </a:r>
              <a:r>
                <a:rPr lang="en-US" altLang="zh-CN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 2  </a:t>
              </a: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18399" y="3934207"/>
              <a:ext cx="429788" cy="51515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7"/>
          <p:cNvGrpSpPr/>
          <p:nvPr/>
        </p:nvGrpSpPr>
        <p:grpSpPr>
          <a:xfrm>
            <a:off x="6429375" y="2153285"/>
            <a:ext cx="5632450" cy="2118995"/>
            <a:chOff x="689317" y="2256183"/>
            <a:chExt cx="3854548" cy="2009464"/>
          </a:xfrm>
        </p:grpSpPr>
        <p:sp>
          <p:nvSpPr>
            <p:cNvPr id="33" name="Rectangle 27"/>
            <p:cNvSpPr/>
            <p:nvPr/>
          </p:nvSpPr>
          <p:spPr>
            <a:xfrm>
              <a:off x="689317" y="2256183"/>
              <a:ext cx="3854548" cy="20094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8"/>
            <p:cNvSpPr txBox="1"/>
            <p:nvPr/>
          </p:nvSpPr>
          <p:spPr>
            <a:xfrm>
              <a:off x="829929" y="2332647"/>
              <a:ext cx="3385231" cy="33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“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2021年图书馆项目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” -- 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逾期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 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Rectangle 29"/>
            <p:cNvSpPr/>
            <p:nvPr/>
          </p:nvSpPr>
          <p:spPr>
            <a:xfrm>
              <a:off x="903323" y="2653017"/>
              <a:ext cx="3471376" cy="715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技术方案补充环节逾期3天</a:t>
              </a:r>
            </a:p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申请市级验收环节逾期15天</a:t>
              </a:r>
            </a:p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资金请示文件提交环节逾期2天</a:t>
              </a:r>
            </a:p>
          </p:txBody>
        </p:sp>
        <p:sp>
          <p:nvSpPr>
            <p:cNvPr id="45" name="TextBox 28"/>
            <p:cNvSpPr txBox="1"/>
            <p:nvPr/>
          </p:nvSpPr>
          <p:spPr>
            <a:xfrm>
              <a:off x="829930" y="3429211"/>
              <a:ext cx="3385231" cy="33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“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2021年多功能体育场改造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” -- 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逾期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次 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29"/>
            <p:cNvSpPr/>
            <p:nvPr/>
          </p:nvSpPr>
          <p:spPr>
            <a:xfrm>
              <a:off x="920036" y="3751387"/>
              <a:ext cx="3471376" cy="2962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技术方案补充环节逾期3天</a:t>
              </a:r>
            </a:p>
          </p:txBody>
        </p:sp>
      </p:grpSp>
      <p:grpSp>
        <p:nvGrpSpPr>
          <p:cNvPr id="51" name="Group 37"/>
          <p:cNvGrpSpPr/>
          <p:nvPr/>
        </p:nvGrpSpPr>
        <p:grpSpPr>
          <a:xfrm>
            <a:off x="6424930" y="5194300"/>
            <a:ext cx="5632450" cy="915670"/>
            <a:chOff x="689317" y="2256183"/>
            <a:chExt cx="3854548" cy="868339"/>
          </a:xfrm>
        </p:grpSpPr>
        <p:sp>
          <p:nvSpPr>
            <p:cNvPr id="52" name="Rectangle 27"/>
            <p:cNvSpPr/>
            <p:nvPr/>
          </p:nvSpPr>
          <p:spPr>
            <a:xfrm>
              <a:off x="689317" y="2256183"/>
              <a:ext cx="3854548" cy="8683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28"/>
            <p:cNvSpPr txBox="1"/>
            <p:nvPr/>
          </p:nvSpPr>
          <p:spPr>
            <a:xfrm>
              <a:off x="829929" y="2332647"/>
              <a:ext cx="3385231" cy="33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“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2021年数字化校园项目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”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29"/>
            <p:cNvSpPr/>
            <p:nvPr/>
          </p:nvSpPr>
          <p:spPr>
            <a:xfrm>
              <a:off x="903323" y="2653017"/>
              <a:ext cx="3471376" cy="2962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技术方案初审环节未通过，项目关闭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三、项目进展情况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35685" y="1096010"/>
            <a:ext cx="26485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整体进度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014095" y="1887855"/>
            <a:ext cx="10682605" cy="2707005"/>
            <a:chOff x="1014095" y="1887855"/>
            <a:chExt cx="10682605" cy="2707005"/>
          </a:xfrm>
        </p:grpSpPr>
        <p:grpSp>
          <p:nvGrpSpPr>
            <p:cNvPr id="2" name="组合 1"/>
            <p:cNvGrpSpPr/>
            <p:nvPr/>
          </p:nvGrpSpPr>
          <p:grpSpPr>
            <a:xfrm>
              <a:off x="1014095" y="1887855"/>
              <a:ext cx="10682605" cy="2707005"/>
              <a:chOff x="1167355" y="1217191"/>
              <a:chExt cx="9187319" cy="2303515"/>
            </a:xfrm>
          </p:grpSpPr>
          <p:sp>
            <p:nvSpPr>
              <p:cNvPr id="6" name="Freeform 4"/>
              <p:cNvSpPr/>
              <p:nvPr/>
            </p:nvSpPr>
            <p:spPr bwMode="auto">
              <a:xfrm>
                <a:off x="1167355" y="1217191"/>
                <a:ext cx="4406472" cy="2300813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r>
                  <a:rPr lang="en-US" altLang="zh-CN" sz="14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7" name="Freeform 5"/>
              <p:cNvSpPr/>
              <p:nvPr/>
            </p:nvSpPr>
            <p:spPr bwMode="auto">
              <a:xfrm flipH="1" flipV="1">
                <a:off x="5948202" y="1219893"/>
                <a:ext cx="4406472" cy="2300813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 rot="18900000">
                <a:off x="1723577" y="1817977"/>
                <a:ext cx="1104193" cy="1104192"/>
              </a:xfrm>
              <a:prstGeom prst="rect">
                <a:avLst/>
              </a:prstGeom>
              <a:solidFill>
                <a:schemeClr val="accent1"/>
              </a:solidFill>
              <a:ln w="6350">
                <a:solidFill>
                  <a:schemeClr val="bg1"/>
                </a:solidFill>
                <a:miter lim="800000"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 rot="18900000">
                <a:off x="4055751" y="1817977"/>
                <a:ext cx="1104192" cy="1104192"/>
              </a:xfrm>
              <a:prstGeom prst="rect">
                <a:avLst/>
              </a:prstGeom>
              <a:solidFill>
                <a:schemeClr val="accent2"/>
              </a:solidFill>
              <a:ln w="6350">
                <a:solidFill>
                  <a:schemeClr val="bg1"/>
                </a:solidFill>
                <a:miter lim="800000"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 rot="18900000">
                <a:off x="6366467" y="1817977"/>
                <a:ext cx="1104192" cy="1104192"/>
              </a:xfrm>
              <a:prstGeom prst="rect">
                <a:avLst/>
              </a:prstGeom>
              <a:solidFill>
                <a:srgbClr val="166CA3"/>
              </a:solidFill>
              <a:ln w="6350">
                <a:solidFill>
                  <a:schemeClr val="bg1"/>
                </a:solidFill>
                <a:miter lim="800000"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 Box 15"/>
              <p:cNvSpPr txBox="1">
                <a:spLocks noChangeArrowheads="1"/>
              </p:cNvSpPr>
              <p:nvPr/>
            </p:nvSpPr>
            <p:spPr bwMode="auto">
              <a:xfrm>
                <a:off x="2207680" y="1760516"/>
                <a:ext cx="101330" cy="205699"/>
              </a:xfrm>
              <a:prstGeom prst="rect">
                <a:avLst/>
              </a:prstGeom>
              <a:noFill/>
              <a:ln w="6350">
                <a:noFill/>
                <a:miter lim="800000"/>
              </a:ln>
              <a:effectLst/>
            </p:spPr>
            <p:txBody>
              <a:bodyPr wrap="square" lIns="0" tIns="0" rIns="0" bIns="0" anchor="ctr">
                <a:spAutoFit/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TextBox 11"/>
              <p:cNvSpPr txBox="1">
                <a:spLocks noChangeArrowheads="1"/>
              </p:cNvSpPr>
              <p:nvPr/>
            </p:nvSpPr>
            <p:spPr bwMode="auto">
              <a:xfrm flipH="1">
                <a:off x="1917901" y="2514353"/>
                <a:ext cx="713402" cy="25072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项目立项</a:t>
                </a:r>
              </a:p>
            </p:txBody>
          </p:sp>
          <p:sp>
            <p:nvSpPr>
              <p:cNvPr id="3" name="TextBox 11"/>
              <p:cNvSpPr txBox="1">
                <a:spLocks noChangeArrowheads="1"/>
              </p:cNvSpPr>
              <p:nvPr/>
            </p:nvSpPr>
            <p:spPr bwMode="auto">
              <a:xfrm flipH="1">
                <a:off x="1896596" y="1972991"/>
                <a:ext cx="713402" cy="43930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4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个</a:t>
                </a:r>
              </a:p>
            </p:txBody>
          </p:sp>
          <p:sp>
            <p:nvSpPr>
              <p:cNvPr id="4" name="TextBox 11"/>
              <p:cNvSpPr txBox="1">
                <a:spLocks noChangeArrowheads="1"/>
              </p:cNvSpPr>
              <p:nvPr/>
            </p:nvSpPr>
            <p:spPr bwMode="auto">
              <a:xfrm flipH="1">
                <a:off x="4270747" y="2514354"/>
                <a:ext cx="713402" cy="25072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招标采购</a:t>
                </a:r>
              </a:p>
            </p:txBody>
          </p:sp>
          <p:sp>
            <p:nvSpPr>
              <p:cNvPr id="5" name="TextBox 11"/>
              <p:cNvSpPr txBox="1">
                <a:spLocks noChangeArrowheads="1"/>
              </p:cNvSpPr>
              <p:nvPr/>
            </p:nvSpPr>
            <p:spPr bwMode="auto">
              <a:xfrm flipH="1">
                <a:off x="4260615" y="2014272"/>
                <a:ext cx="713402" cy="43930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4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个</a:t>
                </a:r>
              </a:p>
            </p:txBody>
          </p:sp>
          <p:sp>
            <p:nvSpPr>
              <p:cNvPr id="23" name="TextBox 11"/>
              <p:cNvSpPr txBox="1">
                <a:spLocks noChangeArrowheads="1"/>
              </p:cNvSpPr>
              <p:nvPr/>
            </p:nvSpPr>
            <p:spPr bwMode="auto">
              <a:xfrm flipH="1">
                <a:off x="6584061" y="2514353"/>
                <a:ext cx="713402" cy="25072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实施验收</a:t>
                </a:r>
              </a:p>
            </p:txBody>
          </p:sp>
          <p:sp>
            <p:nvSpPr>
              <p:cNvPr id="24" name="TextBox 11"/>
              <p:cNvSpPr txBox="1">
                <a:spLocks noChangeArrowheads="1"/>
              </p:cNvSpPr>
              <p:nvPr/>
            </p:nvSpPr>
            <p:spPr bwMode="auto">
              <a:xfrm flipH="1">
                <a:off x="6297164" y="2034113"/>
                <a:ext cx="1287899" cy="43930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3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个</a:t>
                </a:r>
              </a:p>
            </p:txBody>
          </p:sp>
          <p:sp>
            <p:nvSpPr>
              <p:cNvPr id="15" name="Rectangle 7"/>
              <p:cNvSpPr>
                <a:spLocks noChangeArrowheads="1"/>
              </p:cNvSpPr>
              <p:nvPr/>
            </p:nvSpPr>
            <p:spPr bwMode="auto">
              <a:xfrm rot="18900000">
                <a:off x="8657875" y="1819058"/>
                <a:ext cx="1104192" cy="1104192"/>
              </a:xfrm>
              <a:prstGeom prst="rect">
                <a:avLst/>
              </a:prstGeom>
              <a:solidFill>
                <a:schemeClr val="accent2"/>
              </a:solidFill>
              <a:ln w="6350">
                <a:solidFill>
                  <a:schemeClr val="bg1"/>
                </a:solidFill>
                <a:miter lim="800000"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6175">
                  <a:lnSpc>
                    <a:spcPct val="120000"/>
                  </a:lnSpc>
                  <a:defRPr/>
                </a:pPr>
                <a:endPara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TextBox 11"/>
              <p:cNvSpPr txBox="1">
                <a:spLocks noChangeArrowheads="1"/>
              </p:cNvSpPr>
              <p:nvPr/>
            </p:nvSpPr>
            <p:spPr bwMode="auto">
              <a:xfrm flipH="1">
                <a:off x="8872871" y="2515435"/>
                <a:ext cx="713402" cy="25072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项目拨付</a:t>
                </a:r>
              </a:p>
            </p:txBody>
          </p:sp>
          <p:sp>
            <p:nvSpPr>
              <p:cNvPr id="17" name="TextBox 11"/>
              <p:cNvSpPr txBox="1">
                <a:spLocks noChangeArrowheads="1"/>
              </p:cNvSpPr>
              <p:nvPr/>
            </p:nvSpPr>
            <p:spPr bwMode="auto">
              <a:xfrm flipH="1">
                <a:off x="8862739" y="2015353"/>
                <a:ext cx="713402" cy="43930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个</a:t>
                </a:r>
              </a:p>
            </p:txBody>
          </p:sp>
        </p:grpSp>
        <p:sp>
          <p:nvSpPr>
            <p:cNvPr id="13" name="Freeform 5"/>
            <p:cNvSpPr/>
            <p:nvPr/>
          </p:nvSpPr>
          <p:spPr bwMode="auto">
            <a:xfrm flipH="1" flipV="1">
              <a:off x="3908425" y="1891030"/>
              <a:ext cx="4829810" cy="2703830"/>
            </a:xfrm>
            <a:custGeom>
              <a:avLst/>
              <a:gdLst>
                <a:gd name="connsiteX0" fmla="*/ 7606 w 7606"/>
                <a:gd name="connsiteY0" fmla="*/ 1763 h 4258"/>
                <a:gd name="connsiteX1" fmla="*/ 5860 w 7606"/>
                <a:gd name="connsiteY1" fmla="*/ 0 h 4258"/>
                <a:gd name="connsiteX2" fmla="*/ 1645 w 7606"/>
                <a:gd name="connsiteY2" fmla="*/ 4258 h 4258"/>
                <a:gd name="connsiteX3" fmla="*/ 24 w 7606"/>
                <a:gd name="connsiteY3" fmla="*/ 2614 h 4258"/>
                <a:gd name="connsiteX4" fmla="*/ 12 w 7606"/>
                <a:gd name="connsiteY4" fmla="*/ 2602 h 4258"/>
                <a:gd name="connsiteX5" fmla="*/ 0 w 7606"/>
                <a:gd name="connsiteY5" fmla="*/ 2626 h 4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0" t="0" r="r" b="b"/>
              <a:pathLst>
                <a:path w="7606" h="4258">
                  <a:moveTo>
                    <a:pt x="7606" y="1763"/>
                  </a:moveTo>
                  <a:lnTo>
                    <a:pt x="5860" y="0"/>
                  </a:lnTo>
                  <a:lnTo>
                    <a:pt x="1645" y="4258"/>
                  </a:lnTo>
                  <a:lnTo>
                    <a:pt x="24" y="2614"/>
                  </a:lnTo>
                  <a:lnTo>
                    <a:pt x="12" y="2602"/>
                  </a:lnTo>
                  <a:lnTo>
                    <a:pt x="0" y="2626"/>
                  </a:ln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6175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870585" y="5563235"/>
            <a:ext cx="1079817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2021年申报的4个项目中，已完成招标采购项目4个，已完成实施验收项目3个，已完成项目拨付项目0个。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三、项目进展情况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39495" y="1096010"/>
            <a:ext cx="26447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趋势分析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70585" y="5563235"/>
            <a:ext cx="10798175" cy="109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年项目立项、招标采购主要集中在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月；实施验收集中在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月；截止到今日所有申报项目均未完成资金拨付（截止到今日本年度已有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个项目完成资金拨付，主要集中在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月）。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370" y="1816100"/>
            <a:ext cx="8658225" cy="33312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三、项目进展情况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149630" y="1886372"/>
            <a:ext cx="10654679" cy="714900"/>
            <a:chOff x="1149630" y="1886372"/>
            <a:chExt cx="10654679" cy="714900"/>
          </a:xfrm>
        </p:grpSpPr>
        <p:sp>
          <p:nvSpPr>
            <p:cNvPr id="18" name="Round Same Side Corner Rectangle 67"/>
            <p:cNvSpPr/>
            <p:nvPr/>
          </p:nvSpPr>
          <p:spPr>
            <a:xfrm rot="10800000" flipH="1">
              <a:off x="1149630" y="1973572"/>
              <a:ext cx="60936" cy="6277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475" tIns="50237" rIns="100475" bIns="50237" rtlCol="0" anchor="ctr"/>
            <a:lstStyle/>
            <a:p>
              <a:pPr algn="ctr">
                <a:lnSpc>
                  <a:spcPct val="120000"/>
                </a:lnSpc>
              </a:pPr>
              <a:endParaRPr lang="bg-BG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317284" y="1886372"/>
              <a:ext cx="10487025" cy="671195"/>
              <a:chOff x="5228512" y="1050506"/>
              <a:chExt cx="11153609" cy="549664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5228512" y="1406722"/>
                <a:ext cx="11153609" cy="1934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2021</a:t>
                </a: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年</a:t>
                </a: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5</a:t>
                </a: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月</a:t>
                </a: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12</a:t>
                </a: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日申报的新建项目，当前处于招标采购阶段，技术方案上报环节</a:t>
                </a:r>
                <a:endPara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Rectangle 71"/>
              <p:cNvSpPr/>
              <p:nvPr/>
            </p:nvSpPr>
            <p:spPr>
              <a:xfrm>
                <a:off x="5228513" y="1050506"/>
                <a:ext cx="1773090" cy="248793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altLang="zh-CN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2021</a:t>
                </a:r>
                <a:r>
                  <a:rPr lang="zh-CN" alt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图书馆项目</a:t>
                </a: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147628" y="2922247"/>
            <a:ext cx="11005931" cy="704814"/>
            <a:chOff x="1147628" y="2922247"/>
            <a:chExt cx="11005931" cy="704814"/>
          </a:xfrm>
        </p:grpSpPr>
        <p:sp>
          <p:nvSpPr>
            <p:cNvPr id="19" name="Round Same Side Corner Rectangle 68"/>
            <p:cNvSpPr/>
            <p:nvPr/>
          </p:nvSpPr>
          <p:spPr>
            <a:xfrm rot="10800000" flipH="1">
              <a:off x="1147628" y="2999361"/>
              <a:ext cx="60936" cy="6277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475" tIns="50237" rIns="100475" bIns="50237" rtlCol="0" anchor="ctr"/>
            <a:lstStyle/>
            <a:p>
              <a:pPr algn="ctr">
                <a:lnSpc>
                  <a:spcPct val="120000"/>
                </a:lnSpc>
              </a:pPr>
              <a:endParaRPr lang="bg-BG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1317284" y="2922247"/>
              <a:ext cx="10836275" cy="682625"/>
              <a:chOff x="5228512" y="1840059"/>
              <a:chExt cx="11525058" cy="559025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5228512" y="2205636"/>
                <a:ext cx="11525058" cy="1934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2021</a:t>
                </a: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年</a:t>
                </a: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5</a:t>
                </a: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月</a:t>
                </a: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12</a:t>
                </a: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日申报的新建项目，当前处于实施验收阶段，项目单位验收环节</a:t>
                </a:r>
                <a:endPara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73"/>
              <p:cNvSpPr/>
              <p:nvPr/>
            </p:nvSpPr>
            <p:spPr>
              <a:xfrm>
                <a:off x="5228513" y="1840059"/>
                <a:ext cx="2264100" cy="248793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en-US" altLang="zh-CN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2021</a:t>
                </a:r>
                <a:r>
                  <a:rPr lang="zh-CN" alt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年基础设施购置</a:t>
                </a: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149630" y="3885730"/>
            <a:ext cx="10983609" cy="688340"/>
            <a:chOff x="1149630" y="3885730"/>
            <a:chExt cx="10983609" cy="688340"/>
          </a:xfrm>
        </p:grpSpPr>
        <p:sp>
          <p:nvSpPr>
            <p:cNvPr id="20" name="Round Same Side Corner Rectangle 69"/>
            <p:cNvSpPr/>
            <p:nvPr/>
          </p:nvSpPr>
          <p:spPr>
            <a:xfrm rot="10800000" flipH="1">
              <a:off x="1149630" y="3938258"/>
              <a:ext cx="60936" cy="6277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475" tIns="50237" rIns="100475" bIns="50237" rtlCol="0" anchor="ctr"/>
            <a:lstStyle/>
            <a:p>
              <a:pPr algn="ctr">
                <a:lnSpc>
                  <a:spcPct val="120000"/>
                </a:lnSpc>
              </a:pPr>
              <a:endParaRPr lang="bg-BG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1317284" y="3885730"/>
              <a:ext cx="10815955" cy="688340"/>
              <a:chOff x="5228512" y="2570328"/>
              <a:chExt cx="11503447" cy="563705"/>
            </a:xfrm>
          </p:grpSpPr>
          <p:sp>
            <p:nvSpPr>
              <p:cNvPr id="2" name="TextBox 24"/>
              <p:cNvSpPr txBox="1"/>
              <p:nvPr/>
            </p:nvSpPr>
            <p:spPr>
              <a:xfrm>
                <a:off x="5228512" y="2940585"/>
                <a:ext cx="11503447" cy="1934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2021</a:t>
                </a: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年</a:t>
                </a: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5</a:t>
                </a: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月</a:t>
                </a: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12</a:t>
                </a: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日申报的续拨项目，当前处于招标采购阶段，技术方案上报环节</a:t>
                </a:r>
                <a:endPara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Rectangle 75"/>
              <p:cNvSpPr/>
              <p:nvPr/>
            </p:nvSpPr>
            <p:spPr>
              <a:xfrm>
                <a:off x="5228513" y="2570328"/>
                <a:ext cx="2755109" cy="248793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en-US" altLang="zh-CN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2021</a:t>
                </a:r>
                <a:r>
                  <a:rPr lang="zh-CN" alt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年多功能体育场改造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1147628" y="4848245"/>
            <a:ext cx="10913221" cy="669256"/>
            <a:chOff x="1147628" y="4848245"/>
            <a:chExt cx="10913221" cy="669256"/>
          </a:xfrm>
        </p:grpSpPr>
        <p:sp>
          <p:nvSpPr>
            <p:cNvPr id="27" name="Round Same Side Corner Rectangle 76"/>
            <p:cNvSpPr/>
            <p:nvPr/>
          </p:nvSpPr>
          <p:spPr>
            <a:xfrm rot="10800000" flipH="1">
              <a:off x="1147628" y="4889801"/>
              <a:ext cx="60936" cy="6277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475" tIns="50237" rIns="100475" bIns="50237" rtlCol="0" anchor="ctr"/>
            <a:lstStyle/>
            <a:p>
              <a:pPr algn="ctr">
                <a:lnSpc>
                  <a:spcPct val="120000"/>
                </a:lnSpc>
              </a:pPr>
              <a:endParaRPr lang="bg-BG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1317284" y="4848245"/>
              <a:ext cx="10743565" cy="616586"/>
              <a:chOff x="5228512" y="3299800"/>
              <a:chExt cx="11426456" cy="504943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5228512" y="3611295"/>
                <a:ext cx="11426456" cy="1934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2021</a:t>
                </a: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年</a:t>
                </a: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5</a:t>
                </a: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月</a:t>
                </a:r>
                <a:r>
                  <a:rPr lang="en-US" altLang="zh-CN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12</a:t>
                </a: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日申报的新建项目，当前处于招标采购阶段，技术方案上报环节</a:t>
                </a:r>
                <a:endPara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Rectangle 79"/>
              <p:cNvSpPr/>
              <p:nvPr/>
            </p:nvSpPr>
            <p:spPr>
              <a:xfrm>
                <a:off x="5228513" y="3299800"/>
                <a:ext cx="2264100" cy="248793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lvl="0" algn="l">
                  <a:lnSpc>
                    <a:spcPct val="120000"/>
                  </a:lnSpc>
                  <a:buClrTx/>
                  <a:buSzTx/>
                  <a:buFontTx/>
                </a:pPr>
                <a:r>
                  <a:rPr lang="en-US" altLang="zh-CN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2021</a:t>
                </a:r>
                <a:r>
                  <a:rPr lang="zh-CN" alt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年学生桌椅购置</a:t>
                </a:r>
              </a:p>
            </p:txBody>
          </p:sp>
        </p:grpSp>
      </p:grpSp>
      <p:sp>
        <p:nvSpPr>
          <p:cNvPr id="5" name="文本框 4"/>
          <p:cNvSpPr txBox="1"/>
          <p:nvPr/>
        </p:nvSpPr>
        <p:spPr>
          <a:xfrm>
            <a:off x="1005840" y="880745"/>
            <a:ext cx="33508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3. 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项目详细进度</a:t>
            </a:r>
            <a:endParaRPr lang="zh-CN" sz="2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11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四</a:t>
            </a:r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、项目</a:t>
            </a: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实施</a:t>
            </a:r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情况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84555" y="4840605"/>
            <a:ext cx="10798175" cy="1726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年在实施验收阶段，待实施项目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个（第三方监理项目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个、无监理项目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个）；实施进行中项目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个（其中第三方监理项目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个、无监理项目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个）；实施结束项目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个（其中第三方监理项目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个、无监理项目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个）。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第三方监理项目实施过程中，共计发现问题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个，已整改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个，待整改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个；</a:t>
            </a:r>
          </a:p>
          <a:p>
            <a:pPr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无监理项目实施过程中，已上传过程材料项目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个，待上传项目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341143" y="1317512"/>
            <a:ext cx="4352175" cy="3239615"/>
            <a:chOff x="4413250" y="1600200"/>
            <a:chExt cx="3917315" cy="291592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3250" y="1600200"/>
              <a:ext cx="3917315" cy="2422525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28895" y="4120515"/>
              <a:ext cx="2600960" cy="39560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五、近五年总体分析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76300" y="1096010"/>
            <a:ext cx="28079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项目总量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85190" y="5416550"/>
            <a:ext cx="1079817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2017~2021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年，累计申报项目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个，其中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年申报项目数量最多，共占近五年项目总量的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42.9%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12951" y="1672109"/>
            <a:ext cx="8172810" cy="32942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876300" y="1096010"/>
            <a:ext cx="28079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2. </a:t>
            </a:r>
            <a:r>
              <a:rPr 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项目总预算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85190" y="5416550"/>
            <a:ext cx="1079817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2017~2021年，项目总预算1.25亿元，其中2021年、2019年项目预算额度最大，共占近五年项目总预算的48.5%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999" y="1946147"/>
            <a:ext cx="7423327" cy="2966322"/>
          </a:xfrm>
          <a:prstGeom prst="rect">
            <a:avLst/>
          </a:prstGeom>
        </p:spPr>
      </p:pic>
      <p:sp>
        <p:nvSpPr>
          <p:cNvPr id="3" name="TextBox 8"/>
          <p:cNvSpPr txBox="1"/>
          <p:nvPr/>
        </p:nvSpPr>
        <p:spPr>
          <a:xfrm>
            <a:off x="4454798" y="295322"/>
            <a:ext cx="3949155" cy="3689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五、近五年总体分析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353" y="4336405"/>
            <a:ext cx="12858044" cy="2936528"/>
          </a:xfrm>
          <a:custGeom>
            <a:avLst/>
            <a:gdLst>
              <a:gd name="connsiteX0" fmla="*/ 4572000 w 9144000"/>
              <a:gd name="connsiteY0" fmla="*/ 0 h 1958638"/>
              <a:gd name="connsiteX1" fmla="*/ 8808367 w 9144000"/>
              <a:gd name="connsiteY1" fmla="*/ 607417 h 1958638"/>
              <a:gd name="connsiteX2" fmla="*/ 9144000 w 9144000"/>
              <a:gd name="connsiteY2" fmla="*/ 735248 h 1958638"/>
              <a:gd name="connsiteX3" fmla="*/ 9144000 w 9144000"/>
              <a:gd name="connsiteY3" fmla="*/ 1958638 h 1958638"/>
              <a:gd name="connsiteX4" fmla="*/ 0 w 9144000"/>
              <a:gd name="connsiteY4" fmla="*/ 1958638 h 1958638"/>
              <a:gd name="connsiteX5" fmla="*/ 0 w 9144000"/>
              <a:gd name="connsiteY5" fmla="*/ 735248 h 1958638"/>
              <a:gd name="connsiteX6" fmla="*/ 335633 w 9144000"/>
              <a:gd name="connsiteY6" fmla="*/ 607417 h 1958638"/>
              <a:gd name="connsiteX7" fmla="*/ 4572000 w 9144000"/>
              <a:gd name="connsiteY7" fmla="*/ 0 h 195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1958638">
                <a:moveTo>
                  <a:pt x="4572000" y="0"/>
                </a:moveTo>
                <a:cubicBezTo>
                  <a:pt x="6226405" y="0"/>
                  <a:pt x="7724187" y="232124"/>
                  <a:pt x="8808367" y="607417"/>
                </a:cubicBezTo>
                <a:lnTo>
                  <a:pt x="9144000" y="735248"/>
                </a:lnTo>
                <a:lnTo>
                  <a:pt x="9144000" y="1958638"/>
                </a:lnTo>
                <a:lnTo>
                  <a:pt x="0" y="1958638"/>
                </a:lnTo>
                <a:lnTo>
                  <a:pt x="0" y="735248"/>
                </a:lnTo>
                <a:lnTo>
                  <a:pt x="335633" y="607417"/>
                </a:lnTo>
                <a:cubicBezTo>
                  <a:pt x="1419814" y="232124"/>
                  <a:pt x="2917596" y="0"/>
                  <a:pt x="457200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3293836" y="4840461"/>
            <a:ext cx="6271078" cy="738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谢谢观看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647211" y="1744117"/>
            <a:ext cx="1559710" cy="1559707"/>
            <a:chOff x="2487432" y="1552575"/>
            <a:chExt cx="971962" cy="971960"/>
          </a:xfrm>
        </p:grpSpPr>
        <p:sp>
          <p:nvSpPr>
            <p:cNvPr id="11" name="椭圆 10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MH_Others_1"/>
            <p:cNvSpPr txBox="1"/>
            <p:nvPr>
              <p:custDataLst>
                <p:tags r:id="rId4"/>
              </p:custDataLst>
            </p:nvPr>
          </p:nvSpPr>
          <p:spPr>
            <a:xfrm>
              <a:off x="2624506" y="1714899"/>
              <a:ext cx="697814" cy="64731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82084" y="1744117"/>
            <a:ext cx="1559710" cy="1559707"/>
            <a:chOff x="2487432" y="1552575"/>
            <a:chExt cx="971962" cy="971960"/>
          </a:xfrm>
        </p:grpSpPr>
        <p:sp>
          <p:nvSpPr>
            <p:cNvPr id="16" name="椭圆 15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MH_Others_1"/>
            <p:cNvSpPr txBox="1"/>
            <p:nvPr>
              <p:custDataLst>
                <p:tags r:id="rId3"/>
              </p:custDataLst>
            </p:nvPr>
          </p:nvSpPr>
          <p:spPr>
            <a:xfrm>
              <a:off x="2624506" y="1714899"/>
              <a:ext cx="697814" cy="64731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2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zh-CN" altLang="en-US" sz="675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16956" y="1744117"/>
            <a:ext cx="1559710" cy="1559707"/>
            <a:chOff x="2487432" y="1552575"/>
            <a:chExt cx="971962" cy="971960"/>
          </a:xfrm>
        </p:grpSpPr>
        <p:sp>
          <p:nvSpPr>
            <p:cNvPr id="19" name="椭圆 18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MH_Others_1"/>
            <p:cNvSpPr txBox="1"/>
            <p:nvPr>
              <p:custDataLst>
                <p:tags r:id="rId2"/>
              </p:custDataLst>
            </p:nvPr>
          </p:nvSpPr>
          <p:spPr>
            <a:xfrm>
              <a:off x="2624506" y="1715062"/>
              <a:ext cx="697814" cy="646989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675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651829" y="1744117"/>
            <a:ext cx="1559710" cy="1559707"/>
            <a:chOff x="2487432" y="1552575"/>
            <a:chExt cx="971962" cy="971960"/>
          </a:xfrm>
        </p:grpSpPr>
        <p:sp>
          <p:nvSpPr>
            <p:cNvPr id="22" name="椭圆 21"/>
            <p:cNvSpPr/>
            <p:nvPr/>
          </p:nvSpPr>
          <p:spPr>
            <a:xfrm>
              <a:off x="2487432" y="1552575"/>
              <a:ext cx="971962" cy="971960"/>
            </a:xfrm>
            <a:prstGeom prst="ellipse">
              <a:avLst/>
            </a:prstGeom>
            <a:gradFill flip="none" rotWithShape="1">
              <a:gsLst>
                <a:gs pos="25000">
                  <a:schemeClr val="bg1">
                    <a:shade val="67500"/>
                    <a:satMod val="115000"/>
                  </a:schemeClr>
                </a:gs>
                <a:gs pos="62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57150">
              <a:solidFill>
                <a:schemeClr val="bg1"/>
              </a:solidFill>
            </a:ln>
            <a:effectLst>
              <a:outerShdw blurRad="254000" dist="127000" dir="30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0" dirty="0">
                <a:solidFill>
                  <a:schemeClr val="accent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MH_Others_1"/>
            <p:cNvSpPr txBox="1"/>
            <p:nvPr>
              <p:custDataLst>
                <p:tags r:id="rId1"/>
              </p:custDataLst>
            </p:nvPr>
          </p:nvSpPr>
          <p:spPr>
            <a:xfrm>
              <a:off x="2624506" y="1715062"/>
              <a:ext cx="697814" cy="646989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6750" dirty="0">
                  <a:solidFill>
                    <a:schemeClr val="accent4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40000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8" grpId="1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19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180,&quot;width&quot;:7890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自定义设计方案">
  <a:themeElements>
    <a:clrScheme name="自定义 11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66CA3"/>
      </a:accent1>
      <a:accent2>
        <a:srgbClr val="46B9D0"/>
      </a:accent2>
      <a:accent3>
        <a:srgbClr val="166CA3"/>
      </a:accent3>
      <a:accent4>
        <a:srgbClr val="46B9D0"/>
      </a:accent4>
      <a:accent5>
        <a:srgbClr val="166CA3"/>
      </a:accent5>
      <a:accent6>
        <a:srgbClr val="46B9D0"/>
      </a:accent6>
      <a:hlink>
        <a:srgbClr val="166CA3"/>
      </a:hlink>
      <a:folHlink>
        <a:srgbClr val="46B9D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629</Words>
  <Application>Microsoft Office PowerPoint</Application>
  <PresentationFormat>自定义</PresentationFormat>
  <Paragraphs>91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微软雅黑</vt:lpstr>
      <vt:lpstr>Arial</vt:lpstr>
      <vt:lpstr>Calibri</vt:lpstr>
      <vt:lpstr>Calibri Light</vt:lpstr>
      <vt:lpstr>Impact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工作计划</dc:title>
  <dc:creator/>
  <cp:keywords>www.1ppt.com</cp:keywords>
  <cp:lastModifiedBy/>
  <cp:revision>122</cp:revision>
  <dcterms:created xsi:type="dcterms:W3CDTF">2016-11-28T16:44:00Z</dcterms:created>
  <dcterms:modified xsi:type="dcterms:W3CDTF">2021-12-27T08:45:25Z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E66F4A119E3A4E7F998A5A3C035303FD</vt:lpwstr>
  </property>
  <property fmtid="{D5CDD505-2E9C-101B-9397-08002B2CF9AE}" pid="3" name="KSOProductBuildVer">
    <vt:lpwstr>2052-11.1.0.11115</vt:lpwstr>
  </property>
</Properties>
</file>