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10" Target="ppt/slideLayouts/slideLayout7.xml" Type="http://schemas.openxmlformats.org/officeDocument/2006/relationships/slideLayout"/><Relationship Id="rId11" Target="docProps/custom.xml" Type="http://schemas.openxmlformats.org/officeDocument/2006/relationships/custom-properties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ppt/slideLayouts/slideLayout2.xml" Type="http://schemas.openxmlformats.org/officeDocument/2006/relationships/slideLayout"/><Relationship Id="rId6" Target="ppt/slideLayouts/slideLayout3.xml" Type="http://schemas.openxmlformats.org/officeDocument/2006/relationships/slideLayout"/><Relationship Id="rId7" Target="ppt/slideLayouts/slideLayout4.xml" Type="http://schemas.openxmlformats.org/officeDocument/2006/relationships/slideLayout"/><Relationship Id="rId8" Target="ppt/slideLayouts/slideLayout5.xml" Type="http://schemas.openxmlformats.org/officeDocument/2006/relationships/slideLayout"/><Relationship Id="rId9" Target="ppt/slideLayouts/slideLayout6.xml" Type="http://schemas.openxmlformats.org/officeDocument/2006/relationships/slideLayout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14" d="100"/>
          <a:sy n="114" d="100"/>
        </p:scale>
        <p:origin x="91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eg" Type="http://schemas.openxmlformats.org/officeDocument/2006/relationships/image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eg" Type="http://schemas.openxmlformats.org/officeDocument/2006/relationships/image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eg" Type="http://schemas.openxmlformats.org/officeDocument/2006/relationships/image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dt" sz="half" idx="10"/>
          </p:nvPr>
        </p:nvSpPr>
        <p:spPr>
          <a:xfrm>
            <a:off x="4718050" y="6409690"/>
            <a:ext cx="2743200" cy="274320"/>
          </a:xfrm>
        </p:spPr>
        <p:txBody>
          <a:bodyPr vert="horz" anchor="ctr" tIns="45720" lIns="91440" bIns="45720" rIns="91440"/>
          <a:p>
            <a:pPr algn="ctr" marL="0">
              <a:buNone/>
            </a:pPr>
          </a:p>
        </p:txBody>
      </p:sp>
      <p:sp>
        <p:nvSpPr>
          <p:cNvPr name="AutoShape 3" id="3"/>
          <p:cNvSpPr/>
          <p:nvPr>
            <p:ph type="ftr" sz="quarter" idx="11"/>
          </p:nvPr>
        </p:nvSpPr>
        <p:spPr>
          <a:xfrm>
            <a:off x="660399" y="6409690"/>
            <a:ext cx="3657600" cy="274320"/>
          </a:xfrm>
        </p:spPr>
        <p:txBody>
          <a:bodyPr vert="horz" anchor="ctr" tIns="45720" lIns="91440" bIns="45720" rIns="91440"/>
          <a:p>
            <a:pPr algn="l" marL="0">
              <a:buNone/>
            </a:pPr>
          </a:p>
        </p:txBody>
      </p:sp>
      <p:sp>
        <p:nvSpPr>
          <p:cNvPr name="AutoShape 4" id="4"/>
          <p:cNvSpPr/>
          <p:nvPr>
            <p:ph type="sldNum" sz="quarter" idx="12"/>
          </p:nvPr>
        </p:nvSpPr>
        <p:spPr>
          <a:xfrm>
            <a:off x="7861300" y="6409690"/>
            <a:ext cx="3657600" cy="274320"/>
          </a:xfrm>
        </p:spPr>
        <p:txBody>
          <a:bodyPr vert="horz" anchor="ctr" tIns="45720" lIns="91440" bIns="45720" rIns="91440"/>
          <a:p>
            <a:pPr algn="r" marL="0">
              <a:buNone/>
            </a:pPr>
            <a:fld type="slidenum" id="{3386411A-70EE-422D-B97C-F56BEE3FF077}">
              <a:rPr lang="en-US" b="false" i="false" sz="1200" baseline="0" u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showMasterSp="false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sp>
          <p:nvSpPr>
            <p:cNvPr name="AutoShape 3" id="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/>
              <a:srcRect/>
              <a:stretch>
                <a:fillRect t="0" l="-183" b="0" r="-183"/>
              </a:stretch>
            </a:blipFill>
            <a:ln>
              <a:noFill/>
            </a:ln>
            <a:effectLst/>
          </p:spPr>
          <p:txBody>
            <a:bodyPr vert="horz" rot="0" anchor="t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AutoShape 4" id="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25000">
                  <a:schemeClr val="bg1">
                    <a:alpha val="95000"/>
                  </a:schemeClr>
                </a:gs>
                <a:gs pos="52000">
                  <a:schemeClr val="bg1">
                    <a:alpha val="10000"/>
                  </a:schemeClr>
                </a:gs>
              </a:gsLst>
            </a:gradFill>
            <a:ln cap="flat" cmpd="sng">
              <a:noFill/>
              <a:prstDash val="solid"/>
              <a:miter lim="800000"/>
            </a:ln>
            <a:effectLst/>
          </p:spPr>
          <p:txBody>
            <a:bodyPr vert="horz" rot="0" anchor="ctr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Freeform 5" id="5"/>
            <p:cNvSpPr/>
            <p:nvPr/>
          </p:nvSpPr>
          <p:spPr>
            <a:xfrm>
              <a:off x="0" y="4778732"/>
              <a:ext cx="12192000" cy="2079268"/>
            </a:xfrm>
            <a:custGeom>
              <a:avLst/>
              <a:gdLst/>
              <a:ahLst/>
              <a:cxnLst/>
              <a:rect r="r" b="b" t="t" l="l"/>
              <a:pathLst>
                <a:path w="12192000" h="2079268" stroke="true" fill="norm" extrusionOk="true">
                  <a:moveTo>
                    <a:pt x="12192000" y="0"/>
                  </a:moveTo>
                  <a:lnTo>
                    <a:pt x="12192000" y="2079268"/>
                  </a:lnTo>
                  <a:lnTo>
                    <a:pt x="0" y="2079268"/>
                  </a:lnTo>
                  <a:lnTo>
                    <a:pt x="0" y="890323"/>
                  </a:lnTo>
                  <a:lnTo>
                    <a:pt x="100516" y="869003"/>
                  </a:lnTo>
                  <a:cubicBezTo>
                    <a:pt x="771601" y="731979"/>
                    <a:pt x="1393780" y="633181"/>
                    <a:pt x="1852379" y="615614"/>
                  </a:cubicBezTo>
                  <a:cubicBezTo>
                    <a:pt x="2450574" y="592690"/>
                    <a:pt x="2914025" y="604765"/>
                    <a:pt x="3313209" y="645495"/>
                  </a:cubicBezTo>
                  <a:cubicBezTo>
                    <a:pt x="4013605" y="746128"/>
                    <a:pt x="4505644" y="924808"/>
                    <a:pt x="5166947" y="1165028"/>
                  </a:cubicBezTo>
                  <a:cubicBezTo>
                    <a:pt x="5267442" y="1201528"/>
                    <a:pt x="5371416" y="1239324"/>
                    <a:pt x="5480781" y="1278485"/>
                  </a:cubicBezTo>
                  <a:cubicBezTo>
                    <a:pt x="6117796" y="1506834"/>
                    <a:pt x="7004651" y="1640487"/>
                    <a:pt x="7913952" y="1645263"/>
                  </a:cubicBezTo>
                  <a:cubicBezTo>
                    <a:pt x="8800260" y="1649766"/>
                    <a:pt x="9576864" y="1535284"/>
                    <a:pt x="10044205" y="1330815"/>
                  </a:cubicBezTo>
                  <a:cubicBezTo>
                    <a:pt x="10625344" y="1076541"/>
                    <a:pt x="11174828" y="764275"/>
                    <a:pt x="11677371" y="402819"/>
                  </a:cubicBezTo>
                  <a:cubicBezTo>
                    <a:pt x="11777917" y="330501"/>
                    <a:pt x="11876651" y="256179"/>
                    <a:pt x="11973411" y="179992"/>
                  </a:cubicBezTo>
                  <a:close/>
                </a:path>
              </a:pathLst>
            </a:custGeom>
            <a:gradFill rotWithShape="true" flip="none">
              <a:gsLst>
                <a:gs pos="1000">
                  <a:schemeClr val="accent1">
                    <a:alpha val="80000"/>
                    <a:lumMod val="50000"/>
                    <a:lumOff val="50000"/>
                  </a:schemeClr>
                </a:gs>
                <a:gs pos="76000">
                  <a:schemeClr val="accent1">
                    <a:alpha val="80000"/>
                  </a:schemeClr>
                </a:gs>
              </a:gsLst>
              <a:lin ang="10800000"/>
              <a:tileRect/>
            </a:gradFill>
            <a:ln cap="flat">
              <a:noFill/>
              <a:prstDash val="solid"/>
              <a:miter lim="800000"/>
            </a:ln>
          </p:spPr>
          <p:txBody>
            <a:bodyPr vert="horz" anchor="ctr" wrap="square" tIns="45720" lIns="91440" bIns="45720" rIns="91440">
              <a:noAutofit/>
            </a:bodyPr>
            <a:p>
              <a:pPr algn="l" marL="0"/>
            </a:p>
          </p:txBody>
        </p:sp>
        <p:sp>
          <p:nvSpPr>
            <p:cNvPr name="Freeform 6" id="6"/>
            <p:cNvSpPr/>
            <p:nvPr/>
          </p:nvSpPr>
          <p:spPr>
            <a:xfrm>
              <a:off x="5684978" y="3910416"/>
              <a:ext cx="6507023" cy="2405072"/>
            </a:xfrm>
            <a:custGeom>
              <a:avLst/>
              <a:gdLst/>
              <a:ahLst/>
              <a:cxnLst/>
              <a:rect r="r" b="b" t="t" l="l"/>
              <a:pathLst>
                <a:path w="6507023" h="2405072" stroke="true" fill="norm" extrusionOk="true">
                  <a:moveTo>
                    <a:pt x="6507023" y="0"/>
                  </a:moveTo>
                  <a:lnTo>
                    <a:pt x="6507023" y="724201"/>
                  </a:lnTo>
                  <a:lnTo>
                    <a:pt x="6279355" y="914946"/>
                  </a:lnTo>
                  <a:cubicBezTo>
                    <a:pt x="5778445" y="1316146"/>
                    <a:pt x="5126833" y="1744087"/>
                    <a:pt x="4315427" y="2099112"/>
                  </a:cubicBezTo>
                  <a:cubicBezTo>
                    <a:pt x="3466846" y="2470392"/>
                    <a:pt x="1404954" y="2541754"/>
                    <a:pt x="0" y="2100204"/>
                  </a:cubicBezTo>
                  <a:cubicBezTo>
                    <a:pt x="1327246" y="2446103"/>
                    <a:pt x="2844293" y="2313815"/>
                    <a:pt x="3719892" y="1879632"/>
                  </a:cubicBezTo>
                  <a:cubicBezTo>
                    <a:pt x="4803388" y="1342362"/>
                    <a:pt x="5703410" y="685604"/>
                    <a:pt x="6373109" y="116748"/>
                  </a:cubicBezTo>
                  <a:close/>
                </a:path>
              </a:pathLst>
            </a:custGeom>
            <a:gradFill>
              <a:gsLst>
                <a:gs pos="1000">
                  <a:schemeClr val="accent2">
                    <a:alpha val="0"/>
                    <a:lumMod val="60000"/>
                    <a:lumOff val="40000"/>
                  </a:schemeClr>
                </a:gs>
                <a:gs pos="76000">
                  <a:schemeClr val="accent2"/>
                </a:gs>
              </a:gsLst>
            </a:gradFill>
            <a:ln cap="flat">
              <a:noFill/>
              <a:prstDash val="solid"/>
              <a:miter lim="800000"/>
            </a:ln>
          </p:spPr>
          <p:txBody>
            <a:bodyPr vert="horz" anchor="ctr" wrap="square" tIns="45720" lIns="91440" bIns="45720" rIns="91440">
              <a:noAutofit/>
            </a:bodyPr>
            <a:p>
              <a:pPr algn="l" marL="0"/>
            </a:p>
          </p:txBody>
        </p:sp>
      </p:grpSp>
      <p:sp>
        <p:nvSpPr>
          <p:cNvPr name="AutoShape 7" id="7"/>
          <p:cNvSpPr/>
          <p:nvPr>
            <p:ph type="ctrTitle"/>
          </p:nvPr>
        </p:nvSpPr>
        <p:spPr>
          <a:xfrm>
            <a:off x="660398" y="1130300"/>
            <a:ext cx="6300239" cy="2041766"/>
          </a:xfrm>
          <a:prstGeom prst="rect">
            <a:avLst/>
          </a:prstGeom>
        </p:spPr>
        <p:txBody>
          <a:bodyPr vert="horz" anchor="b" wrap="square" tIns="45720" lIns="91440" bIns="45720" rIns="91440">
            <a:no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b="true" i="false" sz="4400" baseline="0" u="none">
                <a:solidFill>
                  <a:schemeClr val="tx1"/>
                </a:solidFill>
                <a:latin typeface="Arial"/>
                <a:ea typeface="Arial"/>
              </a:rPr>
              <a:t>Click to add title</a:t>
            </a:r>
          </a:p>
        </p:txBody>
      </p:sp>
      <p:sp>
        <p:nvSpPr>
          <p:cNvPr name="AutoShape 8" id="8"/>
          <p:cNvSpPr/>
          <p:nvPr>
            <p:ph type="subTitle" sz="quarter" idx="1"/>
          </p:nvPr>
        </p:nvSpPr>
        <p:spPr>
          <a:xfrm>
            <a:off x="660398" y="3429000"/>
            <a:ext cx="6300239" cy="77266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anchor="t" wrap="square" tIns="45720" lIns="91440" bIns="45720" rIns="91440">
            <a:normAutofit/>
          </a:bodyPr>
          <a:p>
            <a:pPr algn="l" indent="0" marL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b="false" i="false" sz="2000" baseline="0" u="none">
                <a:solidFill>
                  <a:schemeClr val="tx1"/>
                </a:solidFill>
                <a:latin typeface="Arial"/>
                <a:ea typeface="Arial"/>
              </a:rPr>
              <a:t>Click to add subtitle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b="true" i="false" sz="2800" baseline="0" u="none">
                <a:solidFill>
                  <a:schemeClr val="tx1"/>
                </a:solidFill>
                <a:latin typeface="Arial"/>
                <a:ea typeface="Arial"/>
              </a:rPr>
              <a:t>Click to add title</a:t>
            </a:r>
          </a:p>
        </p:txBody>
      </p:sp>
      <p:sp>
        <p:nvSpPr>
          <p:cNvPr name="AutoShape 3" id="3"/>
          <p:cNvSpPr/>
          <p:nvPr>
            <p:ph type="obj" idx="1"/>
          </p:nvPr>
        </p:nvSpPr>
        <p:spPr>
          <a:xfrm>
            <a:off x="660400" y="1130300"/>
            <a:ext cx="10858500" cy="5003800"/>
          </a:xfrm>
        </p:spPr>
        <p:txBody>
          <a:bodyPr vert="horz" anchor="t" tIns="45720" lIns="91440" bIns="45720" rIns="91440"/>
          <a:p>
            <a:pPr algn="l" indent="-228600" marL="22860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b="false" i="false" sz="1800" baseline="0" u="none">
                <a:solidFill>
                  <a:schemeClr val="tx1"/>
                </a:solidFill>
                <a:latin typeface="Arial"/>
                <a:ea typeface="Arial"/>
              </a:rPr>
              <a:t>Click to add text</a:t>
            </a:r>
          </a:p>
          <a:p>
            <a:pPr algn="l" indent="-228600" lvl="1" marL="6858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600" baseline="0" u="none">
                <a:solidFill>
                  <a:schemeClr val="tx1"/>
                </a:solidFill>
                <a:latin typeface="Arial"/>
                <a:ea typeface="Arial"/>
              </a:rPr>
              <a:t>Second level</a:t>
            </a:r>
          </a:p>
          <a:p>
            <a:pPr algn="l" indent="-228600" lvl="2" marL="11430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400" baseline="0" u="none">
                <a:solidFill>
                  <a:schemeClr val="tx1"/>
                </a:solidFill>
                <a:latin typeface="Arial"/>
                <a:ea typeface="Arial"/>
              </a:rPr>
              <a:t>Third level</a:t>
            </a:r>
          </a:p>
          <a:p>
            <a:pPr algn="l" indent="-228600" lvl="3" marL="16002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chemeClr val="tx1"/>
                </a:solidFill>
                <a:latin typeface="Arial"/>
                <a:ea typeface="Arial"/>
              </a:rPr>
              <a:t>Fourth level</a:t>
            </a:r>
          </a:p>
          <a:p>
            <a:pPr algn="l" indent="-228600" lvl="4" marL="20574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chemeClr val="tx1"/>
                </a:solidFill>
                <a:latin typeface="Arial"/>
                <a:ea typeface="Arial"/>
              </a:rPr>
              <a:t>Fifth level</a:t>
            </a:r>
          </a:p>
        </p:txBody>
      </p:sp>
      <p:sp>
        <p:nvSpPr>
          <p:cNvPr name="AutoShape 4" id="4"/>
          <p:cNvSpPr/>
          <p:nvPr>
            <p:ph type="dt" sz="half" idx="10"/>
          </p:nvPr>
        </p:nvSpPr>
        <p:spPr>
          <a:xfrm>
            <a:off x="4718050" y="6409690"/>
            <a:ext cx="2743200" cy="274320"/>
          </a:xfrm>
        </p:spPr>
        <p:txBody>
          <a:bodyPr vert="horz" anchor="ctr" tIns="45720" lIns="91440" bIns="45720" rIns="91440"/>
          <a:p>
            <a:pPr algn="ctr" marL="0">
              <a:buNone/>
            </a:pPr>
          </a:p>
        </p:txBody>
      </p:sp>
      <p:sp>
        <p:nvSpPr>
          <p:cNvPr name="AutoShape 5" id="5"/>
          <p:cNvSpPr/>
          <p:nvPr>
            <p:ph type="ftr" sz="quarter" idx="11"/>
          </p:nvPr>
        </p:nvSpPr>
        <p:spPr>
          <a:xfrm>
            <a:off x="660399" y="6409690"/>
            <a:ext cx="3657600" cy="274320"/>
          </a:xfrm>
        </p:spPr>
        <p:txBody>
          <a:bodyPr vert="horz" anchor="ctr" tIns="45720" lIns="91440" bIns="45720" rIns="91440"/>
          <a:p>
            <a:pPr algn="l" marL="0">
              <a:buNone/>
            </a:pPr>
          </a:p>
        </p:txBody>
      </p:sp>
      <p:sp>
        <p:nvSpPr>
          <p:cNvPr name="AutoShape 6" id="6"/>
          <p:cNvSpPr/>
          <p:nvPr>
            <p:ph type="sldNum" sz="quarter" idx="12"/>
          </p:nvPr>
        </p:nvSpPr>
        <p:spPr>
          <a:xfrm>
            <a:off x="7861300" y="6409690"/>
            <a:ext cx="3657600" cy="274320"/>
          </a:xfrm>
        </p:spPr>
        <p:txBody>
          <a:bodyPr vert="horz" anchor="ctr" tIns="45720" lIns="91440" bIns="45720" rIns="91440"/>
          <a:p>
            <a:pPr algn="r" marL="0">
              <a:buNone/>
            </a:pPr>
            <a:fld type="slidenum" id="{3386411A-70EE-422D-B97C-F56BEE3FF077}">
              <a:rPr lang="en-US" b="false" i="false" sz="1200" baseline="0" u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showMasterSp="false">
  <p:cSld name="Agenda"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1" y="1130300"/>
            <a:ext cx="11518889" cy="4752120"/>
            <a:chOff x="1" y="1130300"/>
            <a:chExt cx="11518889" cy="4752120"/>
          </a:xfrm>
        </p:grpSpPr>
      </p:grpSp>
      <p:sp>
        <p:nvSpPr>
          <p:cNvPr name="AutoShape 3" id="3"/>
          <p:cNvSpPr/>
          <p:nvPr>
            <p:ph type="title"/>
          </p:nvPr>
        </p:nvSpPr>
        <p:spPr>
          <a:xfrm>
            <a:off x="660399" y="1719192"/>
            <a:ext cx="3657600" cy="777873"/>
          </a:xfrm>
          <a:prstGeom prst="roundRect">
            <a:avLst>
              <a:gd name="adj" fmla="val 0"/>
            </a:avLst>
          </a:prstGeom>
          <a:noFill/>
        </p:spPr>
        <p:txBody>
          <a:bodyPr vert="horz" anchor="ctr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Agenda</a:t>
            </a:r>
          </a:p>
        </p:txBody>
      </p:sp>
      <p:sp>
        <p:nvSpPr>
          <p:cNvPr name="AutoShape 4" id="4"/>
          <p:cNvSpPr/>
          <p:nvPr>
            <p:ph type="obj" sz="quarter" idx="1"/>
          </p:nvPr>
        </p:nvSpPr>
        <p:spPr>
          <a:xfrm>
            <a:off x="660399" y="3429000"/>
            <a:ext cx="10858490" cy="2705100"/>
          </a:xfrm>
        </p:spPr>
        <p:txBody>
          <a:bodyPr vert="horz" anchor="t" tIns="45720" lIns="91440" bIns="45720" rIns="91440"/>
          <a:p>
            <a:pPr algn="l" indent="-342900" marL="34290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b="false" i="false" sz="1800" baseline="0" u="none">
                <a:solidFill>
                  <a:schemeClr val="tx1"/>
                </a:solidFill>
                <a:latin typeface="Arial"/>
                <a:ea typeface="Arial"/>
              </a:rPr>
              <a:t>Click to add text</a:t>
            </a:r>
          </a:p>
          <a:p>
            <a:pPr algn="l" indent="-342900" lvl="1" marL="80010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b="false" i="false" sz="1600" baseline="0" u="none">
                <a:solidFill>
                  <a:schemeClr val="tx1"/>
                </a:solidFill>
                <a:latin typeface="Arial"/>
                <a:ea typeface="Arial"/>
              </a:rPr>
              <a:t>Second level</a:t>
            </a:r>
          </a:p>
          <a:p>
            <a:pPr algn="l" indent="-342900" lvl="2" marL="125730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b="false" i="false" sz="1400" baseline="0" u="none">
                <a:solidFill>
                  <a:schemeClr val="tx1"/>
                </a:solidFill>
                <a:latin typeface="Arial"/>
                <a:ea typeface="Arial"/>
              </a:rPr>
              <a:t>Third level</a:t>
            </a:r>
          </a:p>
          <a:p>
            <a:pPr algn="l" indent="-228600" lvl="3" marL="160020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chemeClr val="tx1"/>
                </a:solidFill>
                <a:latin typeface="Arial"/>
                <a:ea typeface="Arial"/>
              </a:rPr>
              <a:t>Fourth level</a:t>
            </a:r>
          </a:p>
          <a:p>
            <a:pPr algn="l" indent="-228600" lvl="4" marL="205740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chemeClr val="tx1"/>
                </a:solidFill>
                <a:latin typeface="Arial"/>
                <a:ea typeface="Arial"/>
              </a:rPr>
              <a:t>Fifth level</a:t>
            </a:r>
          </a:p>
        </p:txBody>
      </p:sp>
      <p:sp>
        <p:nvSpPr>
          <p:cNvPr name="AutoShape 5" id="5"/>
          <p:cNvSpPr/>
          <p:nvPr>
            <p:ph type="dt" sz="half" idx="10"/>
          </p:nvPr>
        </p:nvSpPr>
        <p:spPr>
          <a:xfrm>
            <a:off x="4718050" y="6409690"/>
            <a:ext cx="2743200" cy="274320"/>
          </a:xfrm>
        </p:spPr>
        <p:txBody>
          <a:bodyPr vert="horz" anchor="ctr" tIns="45720" lIns="91440" bIns="45720" rIns="91440"/>
          <a:p>
            <a:pPr algn="ctr" marL="0">
              <a:buNone/>
            </a:pPr>
          </a:p>
        </p:txBody>
      </p:sp>
      <p:sp>
        <p:nvSpPr>
          <p:cNvPr name="AutoShape 6" id="6"/>
          <p:cNvSpPr/>
          <p:nvPr>
            <p:ph type="ftr" sz="quarter" idx="11"/>
          </p:nvPr>
        </p:nvSpPr>
        <p:spPr>
          <a:xfrm>
            <a:off x="660399" y="6409690"/>
            <a:ext cx="3657600" cy="274320"/>
          </a:xfrm>
        </p:spPr>
        <p:txBody>
          <a:bodyPr vert="horz" anchor="ctr" tIns="45720" lIns="91440" bIns="45720" rIns="91440"/>
          <a:p>
            <a:pPr algn="l" marL="0">
              <a:buNone/>
            </a:pPr>
          </a:p>
        </p:txBody>
      </p:sp>
      <p:sp>
        <p:nvSpPr>
          <p:cNvPr name="AutoShape 7" id="7"/>
          <p:cNvSpPr/>
          <p:nvPr>
            <p:ph type="sldNum" sz="quarter" idx="12"/>
          </p:nvPr>
        </p:nvSpPr>
        <p:spPr>
          <a:xfrm>
            <a:off x="7861300" y="6409690"/>
            <a:ext cx="3657600" cy="274320"/>
          </a:xfrm>
        </p:spPr>
        <p:txBody>
          <a:bodyPr vert="horz" anchor="ctr" tIns="45720" lIns="91440" bIns="45720" rIns="91440"/>
          <a:p>
            <a:pPr algn="r" marL="0">
              <a:buNone/>
            </a:pPr>
            <a:fld type="slidenum" id="{3386411A-70EE-422D-B97C-F56BEE3FF077}">
              <a:rPr lang="en-US" b="false" i="false" sz="1200" baseline="0" u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 showMasterSp="false">
  <p:cSld name="Section Header">
    <p:bg>
      <p:bgPr>
        <a:solidFill>
          <a:srgbClr val="FFFFFF">
            <a:satMod val="170000"/>
            <a:tint val="95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flipH="true">
            <a:off x="0" y="0"/>
            <a:ext cx="12192001" cy="6858000"/>
            <a:chOff x="0" y="0"/>
            <a:chExt cx="12192001" cy="6858000"/>
          </a:xfrm>
        </p:grpSpPr>
        <p:grpSp>
          <p:nvGrpSpPr>
            <p:cNvPr name="Group 3" id="3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name="AutoShape 4" id="4"/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blipFill>
                <a:blip r:embed="rId2"/>
                <a:srcRect/>
                <a:stretch>
                  <a:fillRect t="0" l="-183" b="0" r="-183"/>
                </a:stretch>
              </a:blipFill>
              <a:ln cap="flat" cmpd="sng">
                <a:noFill/>
                <a:prstDash val="solid"/>
                <a:miter lim="800000"/>
              </a:ln>
              <a:effectLst/>
            </p:spPr>
            <p:txBody>
              <a:bodyPr vert="horz" rot="0" anchor="ctr" wrap="square" tIns="45720" lIns="91440" bIns="45720" rIns="91440">
                <a:prstTxWarp prst="textNoShape">
                  <a:avLst/>
                </a:prstTxWarp>
                <a:noAutofit/>
              </a:bodyPr>
              <a:p>
                <a:pPr algn="ctr" marL="0"/>
              </a:p>
            </p:txBody>
          </p:sp>
          <p:sp>
            <p:nvSpPr>
              <p:cNvPr name="AutoShape 5" id="5"/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gradFill>
                <a:gsLst>
                  <a:gs pos="52000">
                    <a:schemeClr val="bg1">
                      <a:alpha val="80000"/>
                    </a:schemeClr>
                  </a:gs>
                  <a:gs pos="100000">
                    <a:schemeClr val="bg1">
                      <a:alpha val="10000"/>
                    </a:schemeClr>
                  </a:gs>
                </a:gsLst>
              </a:gradFill>
              <a:ln cap="flat" cmpd="sng">
                <a:noFill/>
                <a:prstDash val="solid"/>
                <a:miter lim="800000"/>
              </a:ln>
              <a:effectLst/>
            </p:spPr>
            <p:txBody>
              <a:bodyPr vert="horz" rot="0" anchor="ctr" wrap="square" tIns="45720" lIns="91440" bIns="45720" rIns="91440">
                <a:prstTxWarp prst="textNoShape">
                  <a:avLst/>
                </a:prstTxWarp>
                <a:noAutofit/>
              </a:bodyPr>
              <a:p>
                <a:pPr algn="ctr" marL="0"/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>
              <a:off x="0" y="3910416"/>
              <a:ext cx="12192001" cy="2947584"/>
              <a:chOff x="0" y="3910416"/>
              <a:chExt cx="12192001" cy="2947584"/>
            </a:xfrm>
          </p:grpSpPr>
          <p:sp>
            <p:nvSpPr>
              <p:cNvPr name="Freeform 7" id="7"/>
              <p:cNvSpPr/>
              <p:nvPr/>
            </p:nvSpPr>
            <p:spPr>
              <a:xfrm>
                <a:off x="0" y="4778732"/>
                <a:ext cx="12192000" cy="2079268"/>
              </a:xfrm>
              <a:custGeom>
                <a:avLst/>
                <a:gdLst/>
                <a:ahLst/>
                <a:cxnLst/>
                <a:rect r="r" b="b" t="t" l="l"/>
                <a:pathLst>
                  <a:path w="12192000" h="2079268" stroke="true" fill="norm" extrusionOk="true">
                    <a:moveTo>
                      <a:pt x="12192000" y="0"/>
                    </a:moveTo>
                    <a:lnTo>
                      <a:pt x="12192000" y="2079268"/>
                    </a:lnTo>
                    <a:lnTo>
                      <a:pt x="0" y="2079268"/>
                    </a:lnTo>
                    <a:lnTo>
                      <a:pt x="0" y="890323"/>
                    </a:lnTo>
                    <a:lnTo>
                      <a:pt x="100516" y="869003"/>
                    </a:lnTo>
                    <a:cubicBezTo>
                      <a:pt x="771601" y="731979"/>
                      <a:pt x="1393780" y="633181"/>
                      <a:pt x="1852379" y="615614"/>
                    </a:cubicBezTo>
                    <a:cubicBezTo>
                      <a:pt x="2450574" y="592690"/>
                      <a:pt x="2914025" y="604765"/>
                      <a:pt x="3313209" y="645495"/>
                    </a:cubicBezTo>
                    <a:cubicBezTo>
                      <a:pt x="4013605" y="746128"/>
                      <a:pt x="4505644" y="924808"/>
                      <a:pt x="5166947" y="1165028"/>
                    </a:cubicBezTo>
                    <a:cubicBezTo>
                      <a:pt x="5267442" y="1201528"/>
                      <a:pt x="5371416" y="1239324"/>
                      <a:pt x="5480781" y="1278485"/>
                    </a:cubicBezTo>
                    <a:cubicBezTo>
                      <a:pt x="6117796" y="1506834"/>
                      <a:pt x="7004651" y="1640487"/>
                      <a:pt x="7913952" y="1645263"/>
                    </a:cubicBezTo>
                    <a:cubicBezTo>
                      <a:pt x="8800260" y="1649766"/>
                      <a:pt x="9576864" y="1535284"/>
                      <a:pt x="10044205" y="1330815"/>
                    </a:cubicBezTo>
                    <a:cubicBezTo>
                      <a:pt x="10625344" y="1076541"/>
                      <a:pt x="11174828" y="764275"/>
                      <a:pt x="11677371" y="402819"/>
                    </a:cubicBezTo>
                    <a:cubicBezTo>
                      <a:pt x="11777917" y="330501"/>
                      <a:pt x="11876651" y="256179"/>
                      <a:pt x="11973411" y="179992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noFill/>
                <a:prstDash val="solid"/>
                <a:miter lim="800000"/>
              </a:ln>
            </p:spPr>
            <p:txBody>
              <a:bodyPr vert="horz" anchor="ctr" wrap="square" tIns="45720" lIns="91440" bIns="45720" rIns="91440">
                <a:noAutofit/>
              </a:bodyPr>
              <a:p>
                <a:pPr algn="l" marL="0"/>
              </a:p>
            </p:txBody>
          </p:sp>
          <p:sp>
            <p:nvSpPr>
              <p:cNvPr name="Freeform 8" id="8"/>
              <p:cNvSpPr/>
              <p:nvPr/>
            </p:nvSpPr>
            <p:spPr>
              <a:xfrm>
                <a:off x="5684978" y="3910416"/>
                <a:ext cx="6507023" cy="2405072"/>
              </a:xfrm>
              <a:custGeom>
                <a:avLst/>
                <a:gdLst/>
                <a:ahLst/>
                <a:cxnLst/>
                <a:rect r="r" b="b" t="t" l="l"/>
                <a:pathLst>
                  <a:path w="6507023" h="2405072" stroke="true" fill="norm" extrusionOk="true">
                    <a:moveTo>
                      <a:pt x="6507023" y="0"/>
                    </a:moveTo>
                    <a:lnTo>
                      <a:pt x="6507023" y="724201"/>
                    </a:lnTo>
                    <a:lnTo>
                      <a:pt x="6279355" y="914946"/>
                    </a:lnTo>
                    <a:cubicBezTo>
                      <a:pt x="5778445" y="1316146"/>
                      <a:pt x="5126833" y="1744087"/>
                      <a:pt x="4315427" y="2099112"/>
                    </a:cubicBezTo>
                    <a:cubicBezTo>
                      <a:pt x="3466846" y="2470392"/>
                      <a:pt x="1404954" y="2541754"/>
                      <a:pt x="0" y="2100204"/>
                    </a:cubicBezTo>
                    <a:cubicBezTo>
                      <a:pt x="1327246" y="2446103"/>
                      <a:pt x="2844293" y="2313815"/>
                      <a:pt x="3719892" y="1879632"/>
                    </a:cubicBezTo>
                    <a:cubicBezTo>
                      <a:pt x="4803388" y="1342362"/>
                      <a:pt x="5703410" y="685604"/>
                      <a:pt x="6373109" y="116748"/>
                    </a:cubicBezTo>
                    <a:close/>
                  </a:path>
                </a:pathLst>
              </a:custGeom>
              <a:gradFill rotWithShape="true" flip="none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91000">
                    <a:schemeClr val="accent2"/>
                  </a:gs>
                </a:gsLst>
                <a:tileRect/>
              </a:gradFill>
              <a:ln cap="flat">
                <a:noFill/>
                <a:prstDash val="solid"/>
                <a:miter lim="800000"/>
              </a:ln>
            </p:spPr>
            <p:txBody>
              <a:bodyPr vert="horz" anchor="ctr" wrap="square" tIns="45720" lIns="91440" bIns="45720" rIns="91440">
                <a:noAutofit/>
              </a:bodyPr>
              <a:p>
                <a:pPr algn="l" marL="0"/>
              </a:p>
            </p:txBody>
          </p:sp>
        </p:grpSp>
      </p:grpSp>
      <p:sp>
        <p:nvSpPr>
          <p:cNvPr name="AutoShape 9" id="9"/>
          <p:cNvSpPr/>
          <p:nvPr>
            <p:ph type="title"/>
          </p:nvPr>
        </p:nvSpPr>
        <p:spPr>
          <a:xfrm>
            <a:off x="3852635" y="2006082"/>
            <a:ext cx="7666265" cy="1383039"/>
          </a:xfrm>
          <a:prstGeom prst="rect">
            <a:avLst/>
          </a:prstGeom>
        </p:spPr>
        <p:txBody>
          <a:bodyPr vert="horz" anchor="b" tIns="45720" lIns="91440" bIns="45720" rIns="91440">
            <a:normAutofit/>
          </a:bodyPr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b="true" i="false" sz="4600" baseline="0" u="none">
                <a:solidFill>
                  <a:schemeClr val="tx1"/>
                </a:solidFill>
                <a:latin typeface="Arial"/>
                <a:ea typeface="Arial"/>
              </a:rPr>
              <a:t>Click to add title</a:t>
            </a:r>
          </a:p>
        </p:txBody>
      </p:sp>
      <p:sp>
        <p:nvSpPr>
          <p:cNvPr name="AutoShape 10" id="10"/>
          <p:cNvSpPr/>
          <p:nvPr>
            <p:ph type="body" sz="quarter" idx="1"/>
          </p:nvPr>
        </p:nvSpPr>
        <p:spPr>
          <a:xfrm>
            <a:off x="3852635" y="3400974"/>
            <a:ext cx="7666265" cy="830997"/>
          </a:xfrm>
          <a:prstGeom prst="rect">
            <a:avLst/>
          </a:prstGeom>
        </p:spPr>
        <p:txBody>
          <a:bodyPr vert="horz" anchor="t" tIns="45720" lIns="91440" bIns="45720" rIns="91440">
            <a:normAutofit/>
          </a:bodyPr>
          <a:p>
            <a:pPr algn="r" indent="0" marL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b="false" i="false" sz="2000" baseline="0" u="none">
                <a:solidFill>
                  <a:schemeClr val="tx1"/>
                </a:solidFill>
                <a:latin typeface="Arial"/>
                <a:ea typeface="Arial"/>
              </a:rPr>
              <a:t>Click to add text</a:t>
            </a:r>
          </a:p>
        </p:txBody>
      </p:sp>
    </p:spTree>
  </p:cSld>
  <p:clrMapOvr>
    <a:overrideClrMapping accent6="accent6" accent4="accent4" accent5="accent5" accent2="accent2" accent3="accent3" accent1="accent1" bg2="lt2" tx1="dk1" bg1="lt1" hlink="hlink" tx2="dk2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b="true" i="false" sz="2800" baseline="0" u="none">
                <a:solidFill>
                  <a:schemeClr val="tx1"/>
                </a:solidFill>
                <a:latin typeface="Arial"/>
                <a:ea typeface="Arial"/>
              </a:rPr>
              <a:t>Click to add title</a:t>
            </a:r>
          </a:p>
        </p:txBody>
      </p:sp>
      <p:sp>
        <p:nvSpPr>
          <p:cNvPr name="AutoShape 3" id="3"/>
          <p:cNvSpPr/>
          <p:nvPr>
            <p:ph type="dt" sz="half" idx="10"/>
          </p:nvPr>
        </p:nvSpPr>
        <p:spPr>
          <a:xfrm>
            <a:off x="4718050" y="6409690"/>
            <a:ext cx="2743200" cy="274320"/>
          </a:xfrm>
        </p:spPr>
        <p:txBody>
          <a:bodyPr vert="horz" anchor="ctr" tIns="45720" lIns="91440" bIns="45720" rIns="91440"/>
          <a:p>
            <a:pPr algn="ctr" marL="0">
              <a:buNone/>
            </a:pPr>
          </a:p>
        </p:txBody>
      </p:sp>
      <p:sp>
        <p:nvSpPr>
          <p:cNvPr name="AutoShape 4" id="4"/>
          <p:cNvSpPr/>
          <p:nvPr>
            <p:ph type="ftr" sz="quarter" idx="11"/>
          </p:nvPr>
        </p:nvSpPr>
        <p:spPr>
          <a:xfrm>
            <a:off x="660399" y="6409690"/>
            <a:ext cx="3657600" cy="274320"/>
          </a:xfrm>
        </p:spPr>
        <p:txBody>
          <a:bodyPr vert="horz" anchor="ctr" tIns="45720" lIns="91440" bIns="45720" rIns="91440"/>
          <a:p>
            <a:pPr algn="l" marL="0">
              <a:buNone/>
            </a:pPr>
          </a:p>
        </p:txBody>
      </p:sp>
      <p:sp>
        <p:nvSpPr>
          <p:cNvPr name="AutoShape 5" id="5"/>
          <p:cNvSpPr/>
          <p:nvPr>
            <p:ph type="sldNum" sz="quarter" idx="12"/>
          </p:nvPr>
        </p:nvSpPr>
        <p:spPr>
          <a:xfrm>
            <a:off x="7861300" y="6409690"/>
            <a:ext cx="3657600" cy="274320"/>
          </a:xfrm>
        </p:spPr>
        <p:txBody>
          <a:bodyPr vert="horz" anchor="ctr" tIns="45720" lIns="91440" bIns="45720" rIns="91440"/>
          <a:p>
            <a:pPr algn="r" marL="0">
              <a:buNone/>
            </a:pPr>
            <a:fld type="slidenum" id="{3386411A-70EE-422D-B97C-F56BEE3FF077}">
              <a:rPr lang="en-US" b="false" i="false" sz="1200" baseline="0" u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showMasterSp="false">
  <p:cSld name="Closing"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name="AutoShape 3" id="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/>
              <a:srcRect/>
              <a:stretch>
                <a:fillRect t="0" l="-183" b="0" r="-183"/>
              </a:stretch>
            </a:blipFill>
            <a:ln>
              <a:noFill/>
            </a:ln>
            <a:effectLst/>
          </p:spPr>
          <p:txBody>
            <a:bodyPr vert="horz" rot="0" anchor="t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AutoShape 4" id="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24000">
                  <a:schemeClr val="bg1">
                    <a:alpha val="90000"/>
                  </a:schemeClr>
                </a:gs>
                <a:gs pos="51000">
                  <a:schemeClr val="bg1">
                    <a:alpha val="0"/>
                  </a:schemeClr>
                </a:gs>
              </a:gsLst>
            </a:gradFill>
            <a:ln>
              <a:noFill/>
            </a:ln>
          </p:spPr>
          <p:txBody>
            <a:bodyPr vert="horz" anchor="ctr" tIns="45720" lIns="91440" bIns="45720" rIns="91440"/>
            <a:p>
              <a:pPr algn="ctr" marL="0"/>
            </a:p>
          </p:txBody>
        </p:sp>
        <p:sp>
          <p:nvSpPr>
            <p:cNvPr name="Freeform 5" id="5"/>
            <p:cNvSpPr/>
            <p:nvPr/>
          </p:nvSpPr>
          <p:spPr>
            <a:xfrm>
              <a:off x="0" y="223"/>
              <a:ext cx="1703537" cy="1726557"/>
            </a:xfrm>
            <a:custGeom>
              <a:avLst/>
              <a:gdLst/>
              <a:ahLst/>
              <a:cxnLst/>
              <a:rect r="r" b="b" t="t" l="l"/>
              <a:pathLst>
                <a:path w="2537459" h="2571750" stroke="true" fill="norm" extrusionOk="true">
                  <a:moveTo>
                    <a:pt x="0" y="2571750"/>
                  </a:moveTo>
                  <a:lnTo>
                    <a:pt x="0" y="1689735"/>
                  </a:lnTo>
                  <a:lnTo>
                    <a:pt x="146780" y="1681543"/>
                  </a:lnTo>
                  <a:cubicBezTo>
                    <a:pt x="995839" y="1590770"/>
                    <a:pt x="1656207" y="872109"/>
                    <a:pt x="1656207" y="0"/>
                  </a:cubicBezTo>
                  <a:lnTo>
                    <a:pt x="2537460" y="0"/>
                  </a:lnTo>
                  <a:cubicBezTo>
                    <a:pt x="2537460" y="1370743"/>
                    <a:pt x="1464945" y="2492216"/>
                    <a:pt x="111443" y="2568321"/>
                  </a:cubicBezTo>
                  <a:lnTo>
                    <a:pt x="0" y="2571750"/>
                  </a:lnTo>
                  <a:close/>
                </a:path>
              </a:pathLst>
            </a:custGeom>
            <a:gradFill>
              <a:gsLst>
                <a:gs pos="24000">
                  <a:schemeClr val="accent1">
                    <a:alpha val="1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</a:gra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/>
            <a:p>
              <a:pPr algn="l" marL="0"/>
            </a:p>
          </p:txBody>
        </p:sp>
        <p:sp>
          <p:nvSpPr>
            <p:cNvPr name="Freeform 6" id="6"/>
            <p:cNvSpPr/>
            <p:nvPr/>
          </p:nvSpPr>
          <p:spPr>
            <a:xfrm>
              <a:off x="8808940" y="1"/>
              <a:ext cx="3383060" cy="3429000"/>
            </a:xfrm>
            <a:custGeom>
              <a:avLst/>
              <a:gdLst/>
              <a:ahLst/>
              <a:cxnLst/>
              <a:rect r="r" b="b" t="t" l="l"/>
              <a:pathLst>
                <a:path w="2893637" h="2932932" stroke="true" fill="norm" extrusionOk="true">
                  <a:moveTo>
                    <a:pt x="2893637" y="0"/>
                  </a:moveTo>
                  <a:lnTo>
                    <a:pt x="2893637" y="1005859"/>
                  </a:lnTo>
                  <a:lnTo>
                    <a:pt x="2726300" y="1015237"/>
                  </a:lnTo>
                  <a:cubicBezTo>
                    <a:pt x="1758026" y="1118796"/>
                    <a:pt x="1004968" y="1938336"/>
                    <a:pt x="1004968" y="2932932"/>
                  </a:cubicBezTo>
                  <a:lnTo>
                    <a:pt x="0" y="2932932"/>
                  </a:lnTo>
                  <a:cubicBezTo>
                    <a:pt x="0" y="1369673"/>
                    <a:pt x="1223074" y="90730"/>
                    <a:pt x="2766574" y="3928"/>
                  </a:cubicBezTo>
                  <a:close/>
                </a:path>
              </a:pathLst>
            </a:custGeom>
            <a:gradFill>
              <a:gsLst>
                <a:gs pos="24000">
                  <a:schemeClr val="accent1">
                    <a:alpha val="1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</a:gradFill>
            <a:ln>
              <a:noFill/>
            </a:ln>
          </p:spPr>
          <p:txBody>
            <a:bodyPr vert="horz" anchor="ctr" wrap="square" tIns="45720" lIns="91440" bIns="45720" rIns="91440">
              <a:noAutofit/>
            </a:bodyPr>
            <a:p>
              <a:pPr algn="ctr" marL="0"/>
            </a:p>
          </p:txBody>
        </p:sp>
        <p:sp>
          <p:nvSpPr>
            <p:cNvPr name="Freeform 7" id="7"/>
            <p:cNvSpPr/>
            <p:nvPr/>
          </p:nvSpPr>
          <p:spPr>
            <a:xfrm>
              <a:off x="5420471" y="3429222"/>
              <a:ext cx="3383060" cy="3428778"/>
            </a:xfrm>
            <a:custGeom>
              <a:avLst/>
              <a:gdLst/>
              <a:ahLst/>
              <a:cxnLst/>
              <a:rect r="r" b="b" t="t" l="l"/>
              <a:pathLst>
                <a:path w="2537459" h="2571750" stroke="true" fill="norm" extrusionOk="true">
                  <a:moveTo>
                    <a:pt x="0" y="2571750"/>
                  </a:moveTo>
                  <a:lnTo>
                    <a:pt x="0" y="1689735"/>
                  </a:lnTo>
                  <a:lnTo>
                    <a:pt x="146780" y="1681543"/>
                  </a:lnTo>
                  <a:cubicBezTo>
                    <a:pt x="995839" y="1590770"/>
                    <a:pt x="1656207" y="872109"/>
                    <a:pt x="1656207" y="0"/>
                  </a:cubicBezTo>
                  <a:lnTo>
                    <a:pt x="2537460" y="0"/>
                  </a:lnTo>
                  <a:cubicBezTo>
                    <a:pt x="2537460" y="1370743"/>
                    <a:pt x="1464945" y="2492216"/>
                    <a:pt x="111443" y="2568321"/>
                  </a:cubicBezTo>
                  <a:lnTo>
                    <a:pt x="0" y="2571750"/>
                  </a:lnTo>
                  <a:close/>
                </a:path>
              </a:pathLst>
            </a:custGeom>
            <a:gradFill>
              <a:gsLst>
                <a:gs pos="24000">
                  <a:schemeClr val="accent1">
                    <a:alpha val="1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</a:gradFill>
            <a:ln cap="flat">
              <a:noFill/>
              <a:prstDash val="solid"/>
              <a:miter lim="800000"/>
            </a:ln>
          </p:spPr>
          <p:txBody>
            <a:bodyPr vert="horz" anchor="ctr" tIns="45720" lIns="91440" bIns="45720" rIns="91440"/>
            <a:p>
              <a:pPr algn="l" marL="0"/>
            </a:p>
          </p:txBody>
        </p:sp>
      </p:grpSp>
      <p:sp>
        <p:nvSpPr>
          <p:cNvPr name="AutoShape 8" id="8"/>
          <p:cNvSpPr/>
          <p:nvPr>
            <p:ph type="title"/>
          </p:nvPr>
        </p:nvSpPr>
        <p:spPr>
          <a:xfrm>
            <a:off x="660401" y="1130300"/>
            <a:ext cx="5525795" cy="2576421"/>
          </a:xfrm>
          <a:prstGeom prst="rect">
            <a:avLst/>
          </a:prstGeom>
        </p:spPr>
        <p:txBody>
          <a:bodyPr vert="horz" anchor="b" wrap="square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b="true" i="false" sz="4400" baseline="0" u="none">
                <a:solidFill>
                  <a:schemeClr val="tx1"/>
                </a:solidFill>
                <a:latin typeface="Arial"/>
                <a:ea typeface="Arial"/>
              </a:rPr>
              <a:t>Click to add title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Relationship Id="rId3" Target="../slideLayouts/slideLayout2.xml" Type="http://schemas.openxmlformats.org/officeDocument/2006/relationships/slideLayout"/><Relationship Id="rId4" Target="../slideLayouts/slideLayout3.xml" Type="http://schemas.openxmlformats.org/officeDocument/2006/relationships/slideLayout"/><Relationship Id="rId5" Target="../slideLayouts/slideLayout4.xml" Type="http://schemas.openxmlformats.org/officeDocument/2006/relationships/slideLayout"/><Relationship Id="rId6" Target="../slideLayouts/slideLayout5.xml" Type="http://schemas.openxmlformats.org/officeDocument/2006/relationships/slideLayout"/><Relationship Id="rId7" Target="../slideLayouts/slideLayout6.xml" Type="http://schemas.openxmlformats.org/officeDocument/2006/relationships/slideLayout"/><Relationship Id="rId8" Target="../slideLayouts/slideLayout7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grpSp>
          <p:nvGrpSpPr>
            <p:cNvPr name="Group 3" id="3"/>
            <p:cNvGrpSpPr/>
            <p:nvPr/>
          </p:nvGrpSpPr>
          <p:grpSpPr>
            <a:xfrm>
              <a:off x="0" y="0"/>
              <a:ext cx="12192001" cy="907569"/>
              <a:chOff x="0" y="-107481"/>
              <a:chExt cx="12192001" cy="2276989"/>
            </a:xfrm>
            <a:gradFill rotWithShape="true" flip="none">
              <a:gsLst>
                <a:gs pos="0">
                  <a:schemeClr val="accent1">
                    <a:lumMod val="20000"/>
                    <a:lumOff val="80000"/>
                  </a:schemeClr>
                </a:gs>
                <a:gs pos="85000">
                  <a:schemeClr val="bg1"/>
                </a:gs>
                <a:gs pos="95413">
                  <a:schemeClr val="accent1">
                    <a:lumMod val="20000"/>
                    <a:lumOff val="80000"/>
                  </a:schemeClr>
                </a:gs>
              </a:gsLst>
              <a:lin ang="10800000"/>
              <a:tileRect/>
            </a:gradFill>
          </p:grpSpPr>
          <p:sp>
            <p:nvSpPr>
              <p:cNvPr name="Freeform 4" id="4"/>
              <p:cNvSpPr/>
              <p:nvPr/>
            </p:nvSpPr>
            <p:spPr>
              <a:xfrm>
                <a:off x="0" y="-107481"/>
                <a:ext cx="12192000" cy="1852246"/>
              </a:xfrm>
              <a:custGeom>
                <a:avLst/>
                <a:gdLst/>
                <a:ahLst/>
                <a:cxnLst/>
                <a:rect r="r" b="b" t="t" l="l"/>
                <a:pathLst>
                  <a:path w="12192000" h="1852246" stroke="true" fill="norm" extrusionOk="true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1359127"/>
                    </a:lnTo>
                    <a:lnTo>
                      <a:pt x="8232776" y="1852246"/>
                    </a:lnTo>
                    <a:lnTo>
                      <a:pt x="0" y="82731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1">
                      <a:alpha val="19000"/>
                      <a:lumMod val="20000"/>
                      <a:lumOff val="80000"/>
                    </a:schemeClr>
                  </a:gs>
                </a:gsLst>
                <a:lin ang="10800000"/>
              </a:gradFill>
              <a:ln>
                <a:noFill/>
              </a:ln>
            </p:spPr>
            <p:txBody>
              <a:bodyPr vert="horz" anchor="ctr" wrap="square" anchorCtr="true" tIns="45720" lIns="91440" bIns="45720" rIns="91440">
                <a:noAutofit/>
              </a:bodyPr>
              <a:p>
                <a:pPr algn="ctr" marL="0"/>
              </a:p>
            </p:txBody>
          </p:sp>
          <p:sp>
            <p:nvSpPr>
              <p:cNvPr name="Freeform 5" id="5"/>
              <p:cNvSpPr/>
              <p:nvPr/>
            </p:nvSpPr>
            <p:spPr>
              <a:xfrm>
                <a:off x="8361756" y="1403681"/>
                <a:ext cx="3830245" cy="765827"/>
              </a:xfrm>
              <a:custGeom>
                <a:avLst/>
                <a:gdLst/>
                <a:ahLst/>
                <a:cxnLst/>
                <a:rect r="r" b="b" t="t" l="l"/>
                <a:pathLst>
                  <a:path w="3830245" h="765827" stroke="true" fill="norm" extrusionOk="true">
                    <a:moveTo>
                      <a:pt x="3830245" y="0"/>
                    </a:moveTo>
                    <a:lnTo>
                      <a:pt x="3830245" y="565344"/>
                    </a:lnTo>
                    <a:lnTo>
                      <a:pt x="2136869" y="765827"/>
                    </a:lnTo>
                    <a:lnTo>
                      <a:pt x="0" y="475519"/>
                    </a:lnTo>
                    <a:lnTo>
                      <a:pt x="3790198" y="4076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/>
              </a:gradFill>
              <a:ln>
                <a:noFill/>
              </a:ln>
            </p:spPr>
            <p:txBody>
              <a:bodyPr vert="horz" anchor="ctr" wrap="square" anchorCtr="true" tIns="45720" lIns="91440" bIns="45720" rIns="91440">
                <a:noAutofit/>
              </a:bodyPr>
              <a:p>
                <a:pPr algn="ctr" marL="0"/>
              </a:p>
            </p:txBody>
          </p:sp>
        </p:grpSp>
        <p:sp>
          <p:nvSpPr>
            <p:cNvPr name="AutoShape 6" id="6"/>
            <p:cNvSpPr/>
            <p:nvPr/>
          </p:nvSpPr>
          <p:spPr>
            <a:xfrm>
              <a:off x="0" y="6729413"/>
              <a:ext cx="12192000" cy="128587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>
                    <a:alpha val="19000"/>
                    <a:lumMod val="20000"/>
                    <a:lumOff val="80000"/>
                  </a:schemeClr>
                </a:gs>
              </a:gsLst>
              <a:lin ang="10800000"/>
            </a:gradFill>
            <a:ln>
              <a:noFill/>
            </a:ln>
          </p:spPr>
          <p:txBody>
            <a:bodyPr vert="horz" anchor="ctr" wrap="square" anchorCtr="true" tIns="45720" lIns="91440" bIns="45720" rIns="91440">
              <a:noAutofit/>
            </a:bodyPr>
            <a:p>
              <a:pPr algn="ctr" marL="0"/>
            </a:p>
          </p:txBody>
        </p:sp>
      </p:grpSp>
      <p:sp>
        <p:nvSpPr>
          <p:cNvPr name="AutoShape 7" id="7"/>
          <p:cNvSpPr/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b="true" i="false" sz="2800" baseline="0" u="none">
                <a:solidFill>
                  <a:schemeClr val="tx1"/>
                </a:solidFill>
                <a:latin typeface="Arial"/>
                <a:ea typeface="Arial"/>
              </a:rPr>
              <a:t>Click to add title</a:t>
            </a:r>
          </a:p>
        </p:txBody>
      </p:sp>
      <p:sp>
        <p:nvSpPr>
          <p:cNvPr name="AutoShape 8" id="8"/>
          <p:cNvSpPr/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anchor="t" tIns="45720" lIns="91440" bIns="45720" rIns="91440">
            <a:normAutofit/>
          </a:bodyPr>
          <a:p>
            <a:pPr algn="l" indent="-228600" marL="22860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b="false" i="false" sz="1800" baseline="0" u="none">
                <a:solidFill>
                  <a:schemeClr val="tx1"/>
                </a:solidFill>
                <a:latin typeface="Arial"/>
                <a:ea typeface="Arial"/>
              </a:rPr>
              <a:t>Click to add text</a:t>
            </a:r>
          </a:p>
          <a:p>
            <a:pPr algn="l" indent="-228600" lvl="1" marL="6858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600" baseline="0" u="none">
                <a:solidFill>
                  <a:schemeClr val="tx1"/>
                </a:solidFill>
                <a:latin typeface="Arial"/>
                <a:ea typeface="Arial"/>
              </a:rPr>
              <a:t>Second level</a:t>
            </a:r>
          </a:p>
          <a:p>
            <a:pPr algn="l" indent="-228600" lvl="2" marL="11430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400" baseline="0" u="none">
                <a:solidFill>
                  <a:schemeClr val="tx1"/>
                </a:solidFill>
                <a:latin typeface="Arial"/>
                <a:ea typeface="Arial"/>
              </a:rPr>
              <a:t>Third level</a:t>
            </a:r>
          </a:p>
          <a:p>
            <a:pPr algn="l" indent="-228600" lvl="3" marL="16002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chemeClr val="tx1"/>
                </a:solidFill>
                <a:latin typeface="Arial"/>
                <a:ea typeface="Arial"/>
              </a:rPr>
              <a:t>Fourth level</a:t>
            </a:r>
          </a:p>
          <a:p>
            <a:pPr algn="l" indent="-228600" lvl="4" marL="20574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chemeClr val="tx1"/>
                </a:solidFill>
                <a:latin typeface="Arial"/>
                <a:ea typeface="Arial"/>
              </a:rPr>
              <a:t>Fifth level</a:t>
            </a:r>
          </a:p>
        </p:txBody>
      </p:sp>
      <p:sp>
        <p:nvSpPr>
          <p:cNvPr name="AutoShape 9" id="9"/>
          <p:cNvSpPr/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anchor="ctr" tIns="45720" lIns="91440" bIns="45720" rIns="91440"/>
          <a:p>
            <a:pPr algn="l" marL="0">
              <a:buNone/>
            </a:pPr>
          </a:p>
        </p:txBody>
      </p:sp>
      <p:sp>
        <p:nvSpPr>
          <p:cNvPr name="AutoShape 10" id="10"/>
          <p:cNvSpPr/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anchor="ctr" tIns="45720" lIns="91440" bIns="45720" rIns="91440"/>
          <a:p>
            <a:pPr algn="l" marL="0">
              <a:buNone/>
            </a:pPr>
          </a:p>
        </p:txBody>
      </p:sp>
      <p:sp>
        <p:nvSpPr>
          <p:cNvPr name="AutoShape 11" id="11"/>
          <p:cNvSpPr/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anchor="ctr" tIns="45720" lIns="91440" bIns="45720" rIns="91440"/>
          <a:p>
            <a:pPr algn="l" marL="0">
              <a:buNone/>
            </a:pPr>
            <a:fld type="slidenum" id="{3386411A-70EE-422D-B97C-F56BEE3FF077}">
              <a:rPr lang="en-US" b="false" i="false" sz="1800" baseline="0" u="none">
                <a:solidFill>
                  <a:schemeClr val="tx1"/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ctrTitle"/>
          </p:nvPr>
        </p:nvSpPr>
        <p:spPr>
          <a:xfrm>
            <a:off x="660398" y="1602406"/>
            <a:ext cx="6300239" cy="1569660"/>
          </a:xfrm>
        </p:spPr>
        <p:txBody>
          <a:bodyPr vert="horz" anchor="b" tIns="45720" lIns="91440" bIns="45720" rIns="91440">
            <a:sp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4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文山州与楚雄州教育资源配置发展预测分析报告</a:t>
            </a:r>
          </a:p>
        </p:txBody>
      </p:sp>
      <p:sp>
        <p:nvSpPr>
          <p:cNvPr name="AutoShape 3" id="3"/>
          <p:cNvSpPr/>
          <p:nvPr>
            <p:ph type="subTitle" sz="quarter" idx="1"/>
          </p:nvPr>
        </p:nvSpPr>
        <p:spPr>
          <a:xfrm>
            <a:off x="660398" y="3429000"/>
            <a:ext cx="6300239" cy="772661"/>
          </a:xfrm>
        </p:spPr>
        <p:txBody>
          <a:bodyPr vert="horz" anchor="t" tIns="45720" lIns="91440" bIns="45720" rIns="91440"/>
          <a:p>
            <a:pPr algn="l" indent="0" marL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b="false" i="false" sz="2000" baseline="0" u="none">
                <a:solidFill>
                  <a:schemeClr val="tx1"/>
                </a:solidFill>
                <a:latin typeface="Arial"/>
                <a:ea typeface="Arial"/>
              </a:rPr>
              <a:t>——</a:t>
            </a:r>
            <a:r>
              <a:rPr lang="zh-CN" b="false" i="false" sz="20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汇报人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15149" y="3251200"/>
            <a:ext cx="3781534" cy="1549639"/>
          </a:xfrm>
          <a:prstGeom prst="rect">
            <a:avLst/>
          </a:prstGeom>
        </p:spPr>
        <p:txBody>
          <a:bodyPr vert="horz" anchor="t" wrap="square" anchorCtr="true" tIns="45720" lIns="91440" bIns="45720" rIns="91440">
            <a:normAutofit/>
          </a:bodyPr>
          <a:p>
            <a:pPr algn="ctr" marL="0"/>
            <a:r>
              <a:rPr lang="zh-CN" b="true" i="false" sz="36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目录</a:t>
            </a:r>
          </a:p>
        </p:txBody>
      </p:sp>
      <p:sp>
        <p:nvSpPr>
          <p:cNvPr name="AutoShape 3" id="3"/>
          <p:cNvSpPr/>
          <p:nvPr/>
        </p:nvSpPr>
        <p:spPr>
          <a:xfrm>
            <a:off x="4230922" y="1662849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US" b="true" i="false" sz="1800" baseline="0" u="none">
                <a:solidFill>
                  <a:schemeClr val="lt1"/>
                </a:solidFill>
                <a:latin typeface="Arial"/>
                <a:ea typeface="Arial"/>
              </a:rPr>
              <a:t>1</a:t>
            </a:r>
          </a:p>
        </p:txBody>
      </p:sp>
      <p:sp>
        <p:nvSpPr>
          <p:cNvPr name="TextBox 4" id="4"/>
          <p:cNvSpPr txBox="true"/>
          <p:nvPr/>
        </p:nvSpPr>
        <p:spPr>
          <a:xfrm>
            <a:off x="5023010" y="1690287"/>
            <a:ext cx="2703600" cy="369332"/>
          </a:xfrm>
          <a:prstGeom prst="rect">
            <a:avLst/>
          </a:prstGeom>
          <a:noFill/>
          <a:ln>
            <a:noFill/>
          </a:ln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buNone/>
              <a:defRPr/>
            </a:pPr>
            <a:r>
              <a:rPr lang="zh-CN" b="true" i="false" sz="1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概述与背景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>
            <a:off x="8023695" y="1662849"/>
            <a:ext cx="504056" cy="5040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US" b="true" i="false" sz="1800" baseline="0" u="none">
                <a:solidFill>
                  <a:schemeClr val="lt1"/>
                </a:solidFill>
                <a:latin typeface="Arial"/>
                <a:ea typeface="Arial"/>
              </a:rPr>
              <a:t>2</a:t>
            </a:r>
          </a:p>
        </p:txBody>
      </p:sp>
      <p:sp>
        <p:nvSpPr>
          <p:cNvPr name="TextBox 6" id="6"/>
          <p:cNvSpPr txBox="true"/>
          <p:nvPr/>
        </p:nvSpPr>
        <p:spPr>
          <a:xfrm>
            <a:off x="8815782" y="1690287"/>
            <a:ext cx="2703117" cy="369332"/>
          </a:xfrm>
          <a:prstGeom prst="rect">
            <a:avLst/>
          </a:prstGeom>
          <a:noFill/>
          <a:ln>
            <a:noFill/>
          </a:ln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buNone/>
              <a:defRPr/>
            </a:pPr>
            <a:r>
              <a:rPr lang="zh-CN" b="true" i="false" sz="1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人口发展趋势对比分析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>
            <a:off x="4230923" y="3241221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US" b="true" i="false" sz="1800" baseline="0" u="none">
                <a:solidFill>
                  <a:schemeClr val="lt1"/>
                </a:solidFill>
                <a:latin typeface="Arial"/>
                <a:ea typeface="Arial"/>
              </a:rPr>
              <a:t>3</a:t>
            </a:r>
          </a:p>
        </p:txBody>
      </p:sp>
      <p:sp>
        <p:nvSpPr>
          <p:cNvPr name="TextBox 8" id="8"/>
          <p:cNvSpPr txBox="true"/>
          <p:nvPr/>
        </p:nvSpPr>
        <p:spPr>
          <a:xfrm>
            <a:off x="5023011" y="3268659"/>
            <a:ext cx="2703600" cy="369332"/>
          </a:xfrm>
          <a:prstGeom prst="rect">
            <a:avLst/>
          </a:prstGeom>
          <a:noFill/>
          <a:ln>
            <a:noFill/>
          </a:ln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buNone/>
              <a:defRPr/>
            </a:pPr>
            <a:r>
              <a:rPr lang="zh-CN" b="true" i="false" sz="1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教育资源需求对比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>
            <a:off x="8023696" y="3241221"/>
            <a:ext cx="504056" cy="5040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US" b="true" i="false" sz="1800" baseline="0" u="none">
                <a:solidFill>
                  <a:schemeClr val="lt1"/>
                </a:solidFill>
                <a:latin typeface="Arial"/>
                <a:ea typeface="Arial"/>
              </a:rPr>
              <a:t>4</a:t>
            </a:r>
          </a:p>
        </p:txBody>
      </p:sp>
      <p:sp>
        <p:nvSpPr>
          <p:cNvPr name="TextBox 10" id="10"/>
          <p:cNvSpPr txBox="true"/>
          <p:nvPr/>
        </p:nvSpPr>
        <p:spPr>
          <a:xfrm>
            <a:off x="8815783" y="3268659"/>
            <a:ext cx="2703117" cy="369332"/>
          </a:xfrm>
          <a:prstGeom prst="rect">
            <a:avLst/>
          </a:prstGeom>
          <a:noFill/>
          <a:ln>
            <a:noFill/>
          </a:ln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buNone/>
              <a:defRPr/>
            </a:pPr>
            <a:r>
              <a:rPr lang="zh-CN" b="true" i="false" sz="1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关键发现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>
            <a:off x="4230923" y="4829572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US" b="true" i="false" sz="1800" baseline="0" u="none">
                <a:solidFill>
                  <a:schemeClr val="lt1"/>
                </a:solidFill>
                <a:latin typeface="Arial"/>
                <a:ea typeface="Arial"/>
              </a:rPr>
              <a:t>5</a:t>
            </a:r>
          </a:p>
        </p:txBody>
      </p:sp>
      <p:sp>
        <p:nvSpPr>
          <p:cNvPr name="TextBox 12" id="12"/>
          <p:cNvSpPr txBox="true"/>
          <p:nvPr/>
        </p:nvSpPr>
        <p:spPr>
          <a:xfrm>
            <a:off x="5023011" y="4857010"/>
            <a:ext cx="2703600" cy="369332"/>
          </a:xfrm>
          <a:prstGeom prst="rect">
            <a:avLst/>
          </a:prstGeom>
          <a:noFill/>
          <a:ln>
            <a:noFill/>
          </a:ln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spcBef>
                <a:spcPct val="0"/>
              </a:spcBef>
              <a:buNone/>
              <a:defRPr/>
            </a:pPr>
            <a:r>
              <a:rPr lang="zh-CN" b="true" i="false" sz="1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结论与建议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chemeClr val="bg1">
            <a:satMod val="170000"/>
            <a:tint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3852635" y="2588902"/>
            <a:ext cx="7666265" cy="800219"/>
          </a:xfrm>
        </p:spPr>
        <p:txBody>
          <a:bodyPr vert="horz" anchor="t" tIns="45720" lIns="91440" bIns="45720" rIns="91440">
            <a:spAutoFit/>
          </a:bodyPr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46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一、概述与背景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9114218" y="1499373"/>
            <a:ext cx="2404682" cy="1089529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r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i="false" sz="7200" baseline="0" u="none">
                <a:solidFill>
                  <a:schemeClr val="tx1"/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name="Connector 2" id="2"/>
          <p:cNvCxnSpPr/>
          <p:nvPr/>
        </p:nvCxnSpPr>
        <p:spPr>
          <a:xfrm>
            <a:off x="7753350" y="3597883"/>
            <a:ext cx="36000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3" id="3"/>
          <p:cNvCxnSpPr/>
          <p:nvPr/>
        </p:nvCxnSpPr>
        <p:spPr>
          <a:xfrm>
            <a:off x="8210548" y="3597883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4" id="4"/>
          <p:cNvCxnSpPr/>
          <p:nvPr/>
        </p:nvCxnSpPr>
        <p:spPr>
          <a:xfrm>
            <a:off x="8281980" y="3597883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sp>
        <p:nvSpPr>
          <p:cNvPr name="AutoShape 5" id="5"/>
          <p:cNvSpPr/>
          <p:nvPr/>
        </p:nvSpPr>
        <p:spPr>
          <a:xfrm>
            <a:off x="7284357" y="0"/>
            <a:ext cx="4920342" cy="6858000"/>
          </a:xfrm>
          <a:prstGeom prst="rect">
            <a:avLst/>
          </a:prstGeom>
          <a:solidFill>
            <a:schemeClr val="tx2">
              <a:alpha val="15000"/>
            </a:schemeClr>
          </a:solidFill>
          <a:ln cap="rnd">
            <a:noFill/>
            <a:prstDash val="solid"/>
          </a:ln>
          <a:effectLst/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6" id="6"/>
          <p:cNvSpPr txBox="true"/>
          <p:nvPr/>
        </p:nvSpPr>
        <p:spPr>
          <a:xfrm>
            <a:off x="7628792" y="3688611"/>
            <a:ext cx="3890108" cy="377026"/>
          </a:xfrm>
          <a:prstGeom prst="rect">
            <a:avLst/>
          </a:prstGeom>
          <a:noFill/>
          <a:ln>
            <a:noFill/>
          </a:ln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云南省两州人口结构变化对教育资源的影响
城镇化进程加速带来的教育资源配置新挑战
"二孩政策"滞后效应在教育领域的体现</a:t>
            </a:r>
            <a:endParaRPr lang="en-US" sz="1100"/>
          </a:p>
        </p:txBody>
      </p:sp>
      <p:sp>
        <p:nvSpPr>
          <p:cNvPr name="TextBox 7" id="7"/>
          <p:cNvSpPr txBox="true"/>
          <p:nvPr/>
        </p:nvSpPr>
        <p:spPr>
          <a:xfrm>
            <a:off x="7628792" y="3136399"/>
            <a:ext cx="3890108" cy="369332"/>
          </a:xfrm>
          <a:prstGeom prst="rect">
            <a:avLst/>
          </a:prstGeom>
          <a:noFill/>
          <a:ln>
            <a:noFill/>
          </a:ln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 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>
            <a:off x="673100" y="2281798"/>
            <a:ext cx="6399822" cy="3426516"/>
          </a:xfrm>
          <a:prstGeom prst="rect">
            <a:avLst/>
          </a:prstGeom>
          <a:blipFill>
            <a:blip r:embed="rId2">
              <a:duotone>
                <a:schemeClr val="accent1">
                  <a:satMod val="135000"/>
                  <a:shade val="45000"/>
                </a:schemeClr>
                <a:prstClr val="white"/>
              </a:duotone>
            </a:blip>
            <a:stretch>
              <a:fillRect t="-90414" l="0" b="-89746" r="0"/>
            </a:stretch>
          </a:blipFill>
          <a:ln>
            <a:noFill/>
          </a:ln>
          <a:effectLst/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AutoShape 9" id="9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2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1.1 研究背景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2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1.2 研究范围</a:t>
            </a:r>
          </a:p>
        </p:txBody>
      </p:sp>
      <p:pic>
        <p:nvPicPr>
          <p:cNvPr name="image6.jpeg" id="3"/>
          <p:cNvPicPr>
            <a:picLocks noChangeAspect="true"/>
          </p:cNvPicPr>
          <p:nvPr/>
        </p:nvPicPr>
        <p:blipFill>
          <a:blip r:embed="rId2"/>
          <a:stretch>
            <a:fillRect t="0" l="0" b="0" r="0"/>
          </a:stretch>
        </p:blipFill>
        <p:spPr>
          <a:xfrm>
            <a:off x="5367479" y="1765086"/>
            <a:ext cx="6824521" cy="4227440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rot="5400000">
            <a:off x="4453025" y="1111604"/>
            <a:ext cx="2604055" cy="3801316"/>
          </a:xfrm>
          <a:custGeom>
            <a:avLst/>
            <a:gdLst/>
            <a:ahLst/>
            <a:cxnLst/>
            <a:rect r="r" b="b" t="t" l="l"/>
            <a:pathLst>
              <a:path w="2604055" h="3801316" stroke="true" fill="norm" extrusionOk="true">
                <a:moveTo>
                  <a:pt x="476443" y="2724393"/>
                </a:moveTo>
                <a:lnTo>
                  <a:pt x="476443" y="2616393"/>
                </a:lnTo>
                <a:lnTo>
                  <a:pt x="2604055" y="2616393"/>
                </a:lnTo>
                <a:lnTo>
                  <a:pt x="2604055" y="2724393"/>
                </a:lnTo>
                <a:close/>
                <a:moveTo>
                  <a:pt x="361441" y="2616393"/>
                </a:moveTo>
                <a:lnTo>
                  <a:pt x="361441" y="0"/>
                </a:lnTo>
                <a:lnTo>
                  <a:pt x="476443" y="0"/>
                </a:lnTo>
                <a:lnTo>
                  <a:pt x="476443" y="2616393"/>
                </a:lnTo>
                <a:close/>
                <a:moveTo>
                  <a:pt x="361441" y="3801316"/>
                </a:moveTo>
                <a:lnTo>
                  <a:pt x="361441" y="2724393"/>
                </a:lnTo>
                <a:lnTo>
                  <a:pt x="476443" y="2724393"/>
                </a:lnTo>
                <a:lnTo>
                  <a:pt x="476443" y="3801316"/>
                </a:lnTo>
                <a:close/>
                <a:moveTo>
                  <a:pt x="0" y="2724393"/>
                </a:moveTo>
                <a:lnTo>
                  <a:pt x="0" y="2616393"/>
                </a:lnTo>
                <a:lnTo>
                  <a:pt x="361441" y="2616393"/>
                </a:lnTo>
                <a:lnTo>
                  <a:pt x="361441" y="2724393"/>
                </a:lnTo>
                <a:close/>
              </a:path>
            </a:pathLst>
          </a:custGeom>
          <a:solidFill>
            <a:srgbClr val="CAD5E8"/>
          </a:solidFill>
          <a:ln>
            <a:noFill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TextBox 5" id="5"/>
          <p:cNvSpPr txBox="true"/>
          <p:nvPr/>
        </p:nvSpPr>
        <p:spPr>
          <a:xfrm>
            <a:off x="665172" y="3275143"/>
            <a:ext cx="3890108" cy="754052"/>
          </a:xfrm>
          <a:prstGeom prst="rect">
            <a:avLst/>
          </a:prstGeom>
          <a:noFill/>
          <a:ln>
            <a:noFill/>
          </a:ln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时间跨度：2012-2035年（历史数据+预测数据）
地理范围：文山州（8县市） vs 楚雄州（10县市）
研究学段：学前/小学/初中/高中全阶段覆盖</a:t>
            </a:r>
            <a:endParaRPr lang="en-US" sz="1100"/>
          </a:p>
        </p:txBody>
      </p:sp>
      <p:sp>
        <p:nvSpPr>
          <p:cNvPr name="TextBox 6" id="6"/>
          <p:cNvSpPr txBox="true"/>
          <p:nvPr/>
        </p:nvSpPr>
        <p:spPr>
          <a:xfrm>
            <a:off x="665172" y="2722931"/>
            <a:ext cx="3890108" cy="369332"/>
          </a:xfrm>
          <a:prstGeom prst="rect">
            <a:avLst/>
          </a:prstGeom>
          <a:noFill/>
          <a:ln>
            <a:noFill/>
          </a:ln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 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>
            <a:off x="788007" y="3208269"/>
            <a:ext cx="36000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8" id="8"/>
          <p:cNvCxnSpPr/>
          <p:nvPr/>
        </p:nvCxnSpPr>
        <p:spPr>
          <a:xfrm>
            <a:off x="1245205" y="3208269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9" id="9"/>
          <p:cNvCxnSpPr/>
          <p:nvPr/>
        </p:nvCxnSpPr>
        <p:spPr>
          <a:xfrm>
            <a:off x="1316637" y="3208269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2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1.3 数据来源</a:t>
            </a:r>
          </a:p>
        </p:txBody>
      </p:sp>
      <p:sp>
        <p:nvSpPr>
          <p:cNvPr name="Freeform 3" id="3"/>
          <p:cNvSpPr/>
          <p:nvPr/>
        </p:nvSpPr>
        <p:spPr>
          <a:xfrm>
            <a:off x="6556871" y="1527548"/>
            <a:ext cx="3508434" cy="4009640"/>
          </a:xfrm>
          <a:custGeom>
            <a:avLst/>
            <a:gdLst/>
            <a:ahLst/>
            <a:cxnLst/>
            <a:rect r="r" b="b" t="t" l="l"/>
            <a:pathLst>
              <a:path w="9034462" h="10325100" stroke="true" fill="norm" extrusionOk="true">
                <a:moveTo>
                  <a:pt x="2323145" y="9034461"/>
                </a:moveTo>
                <a:lnTo>
                  <a:pt x="2323145" y="9163525"/>
                </a:lnTo>
                <a:lnTo>
                  <a:pt x="2968465" y="9550719"/>
                </a:lnTo>
                <a:lnTo>
                  <a:pt x="2968465" y="9421655"/>
                </a:lnTo>
                <a:close/>
                <a:moveTo>
                  <a:pt x="6453186" y="6195061"/>
                </a:moveTo>
                <a:lnTo>
                  <a:pt x="5936930" y="6840378"/>
                </a:lnTo>
                <a:lnTo>
                  <a:pt x="6065994" y="6840378"/>
                </a:lnTo>
                <a:lnTo>
                  <a:pt x="6582250" y="6195061"/>
                </a:lnTo>
                <a:close/>
                <a:moveTo>
                  <a:pt x="387192" y="5807870"/>
                </a:moveTo>
                <a:lnTo>
                  <a:pt x="387192" y="6840378"/>
                </a:lnTo>
                <a:lnTo>
                  <a:pt x="516253" y="6840378"/>
                </a:lnTo>
                <a:lnTo>
                  <a:pt x="516253" y="5807870"/>
                </a:lnTo>
                <a:close/>
                <a:moveTo>
                  <a:pt x="8001954" y="5291614"/>
                </a:moveTo>
                <a:lnTo>
                  <a:pt x="7872890" y="5678806"/>
                </a:lnTo>
                <a:lnTo>
                  <a:pt x="7872890" y="5936933"/>
                </a:lnTo>
                <a:lnTo>
                  <a:pt x="8001954" y="5936933"/>
                </a:lnTo>
                <a:lnTo>
                  <a:pt x="8131014" y="5420678"/>
                </a:lnTo>
                <a:lnTo>
                  <a:pt x="8131014" y="5291614"/>
                </a:lnTo>
                <a:close/>
                <a:moveTo>
                  <a:pt x="7098506" y="4775359"/>
                </a:moveTo>
                <a:lnTo>
                  <a:pt x="6582250" y="6065997"/>
                </a:lnTo>
                <a:lnTo>
                  <a:pt x="6969442" y="6065997"/>
                </a:lnTo>
                <a:lnTo>
                  <a:pt x="7356634" y="5162550"/>
                </a:lnTo>
                <a:lnTo>
                  <a:pt x="7227570" y="4775359"/>
                </a:lnTo>
                <a:close/>
                <a:moveTo>
                  <a:pt x="2065018" y="4000977"/>
                </a:moveTo>
                <a:lnTo>
                  <a:pt x="1677828" y="4775359"/>
                </a:lnTo>
                <a:lnTo>
                  <a:pt x="1806892" y="4775359"/>
                </a:lnTo>
                <a:lnTo>
                  <a:pt x="2194081" y="4000977"/>
                </a:lnTo>
                <a:close/>
                <a:moveTo>
                  <a:pt x="8647270" y="2581275"/>
                </a:moveTo>
                <a:lnTo>
                  <a:pt x="8905398" y="2581275"/>
                </a:lnTo>
                <a:lnTo>
                  <a:pt x="8905398" y="3226594"/>
                </a:lnTo>
                <a:lnTo>
                  <a:pt x="8647270" y="3226594"/>
                </a:lnTo>
                <a:close/>
                <a:moveTo>
                  <a:pt x="5420674" y="1935956"/>
                </a:moveTo>
                <a:lnTo>
                  <a:pt x="4904422" y="2194084"/>
                </a:lnTo>
                <a:lnTo>
                  <a:pt x="4775358" y="2065020"/>
                </a:lnTo>
                <a:lnTo>
                  <a:pt x="4775358" y="2194084"/>
                </a:lnTo>
                <a:lnTo>
                  <a:pt x="4904422" y="2323148"/>
                </a:lnTo>
                <a:lnTo>
                  <a:pt x="4000974" y="3097531"/>
                </a:lnTo>
                <a:cubicBezTo>
                  <a:pt x="3287329" y="3097531"/>
                  <a:pt x="2598989" y="4302127"/>
                  <a:pt x="1935954" y="6711314"/>
                </a:cubicBezTo>
                <a:cubicBezTo>
                  <a:pt x="1935954" y="7399654"/>
                  <a:pt x="2323145" y="8001952"/>
                  <a:pt x="3097529" y="8518208"/>
                </a:cubicBezTo>
                <a:lnTo>
                  <a:pt x="3226593" y="8518208"/>
                </a:lnTo>
                <a:cubicBezTo>
                  <a:pt x="4167998" y="8518208"/>
                  <a:pt x="5243530" y="7528718"/>
                  <a:pt x="6453186" y="5549742"/>
                </a:cubicBezTo>
                <a:cubicBezTo>
                  <a:pt x="6883398" y="4608336"/>
                  <a:pt x="7098506" y="3919995"/>
                  <a:pt x="7098506" y="3484724"/>
                </a:cubicBezTo>
                <a:lnTo>
                  <a:pt x="7098506" y="2452211"/>
                </a:lnTo>
                <a:cubicBezTo>
                  <a:pt x="7098506" y="2214329"/>
                  <a:pt x="6668290" y="2042244"/>
                  <a:pt x="5807866" y="1935956"/>
                </a:cubicBezTo>
                <a:lnTo>
                  <a:pt x="5678802" y="1935956"/>
                </a:lnTo>
                <a:lnTo>
                  <a:pt x="5549738" y="2065020"/>
                </a:lnTo>
                <a:lnTo>
                  <a:pt x="5420674" y="2065020"/>
                </a:lnTo>
                <a:close/>
                <a:moveTo>
                  <a:pt x="5549738" y="0"/>
                </a:moveTo>
                <a:cubicBezTo>
                  <a:pt x="6562002" y="0"/>
                  <a:pt x="7508474" y="301149"/>
                  <a:pt x="8389142" y="903445"/>
                </a:cubicBezTo>
                <a:lnTo>
                  <a:pt x="8260078" y="1032509"/>
                </a:lnTo>
                <a:lnTo>
                  <a:pt x="8260078" y="1161573"/>
                </a:lnTo>
                <a:lnTo>
                  <a:pt x="8776334" y="1935956"/>
                </a:lnTo>
                <a:lnTo>
                  <a:pt x="8518206" y="1935956"/>
                </a:lnTo>
                <a:lnTo>
                  <a:pt x="8389142" y="1806894"/>
                </a:lnTo>
                <a:lnTo>
                  <a:pt x="8260078" y="1806894"/>
                </a:lnTo>
                <a:lnTo>
                  <a:pt x="8647270" y="4646295"/>
                </a:lnTo>
                <a:lnTo>
                  <a:pt x="8776334" y="4646295"/>
                </a:lnTo>
                <a:cubicBezTo>
                  <a:pt x="8776334" y="4216082"/>
                  <a:pt x="8862378" y="4000977"/>
                  <a:pt x="9034462" y="4000977"/>
                </a:cubicBezTo>
                <a:lnTo>
                  <a:pt x="9034462" y="4517231"/>
                </a:lnTo>
                <a:cubicBezTo>
                  <a:pt x="9034462" y="5003118"/>
                  <a:pt x="8604250" y="6121671"/>
                  <a:pt x="7743826" y="7872889"/>
                </a:cubicBezTo>
                <a:lnTo>
                  <a:pt x="7872890" y="7872889"/>
                </a:lnTo>
                <a:cubicBezTo>
                  <a:pt x="7265530" y="8708007"/>
                  <a:pt x="6362082" y="9482390"/>
                  <a:pt x="5162550" y="10196036"/>
                </a:cubicBezTo>
                <a:lnTo>
                  <a:pt x="4517230" y="10325100"/>
                </a:lnTo>
                <a:lnTo>
                  <a:pt x="4388166" y="10325100"/>
                </a:lnTo>
                <a:cubicBezTo>
                  <a:pt x="2343391" y="10325100"/>
                  <a:pt x="1052754" y="9507696"/>
                  <a:pt x="516253" y="7872889"/>
                </a:cubicBezTo>
                <a:lnTo>
                  <a:pt x="0" y="7098506"/>
                </a:lnTo>
                <a:lnTo>
                  <a:pt x="129064" y="6969442"/>
                </a:lnTo>
                <a:lnTo>
                  <a:pt x="0" y="6065997"/>
                </a:lnTo>
                <a:lnTo>
                  <a:pt x="0" y="5807870"/>
                </a:lnTo>
                <a:cubicBezTo>
                  <a:pt x="0" y="5094223"/>
                  <a:pt x="688341" y="3846608"/>
                  <a:pt x="2065018" y="2065020"/>
                </a:cubicBezTo>
                <a:lnTo>
                  <a:pt x="2065018" y="2194084"/>
                </a:lnTo>
                <a:cubicBezTo>
                  <a:pt x="1432353" y="3044386"/>
                  <a:pt x="916098" y="3990855"/>
                  <a:pt x="516253" y="5033486"/>
                </a:cubicBezTo>
                <a:lnTo>
                  <a:pt x="516253" y="5162550"/>
                </a:lnTo>
                <a:lnTo>
                  <a:pt x="645317" y="5162550"/>
                </a:lnTo>
                <a:cubicBezTo>
                  <a:pt x="959119" y="3902282"/>
                  <a:pt x="2120694" y="2310495"/>
                  <a:pt x="4130038" y="387192"/>
                </a:cubicBezTo>
                <a:lnTo>
                  <a:pt x="3226593" y="903445"/>
                </a:lnTo>
                <a:lnTo>
                  <a:pt x="3097529" y="903445"/>
                </a:lnTo>
                <a:cubicBezTo>
                  <a:pt x="3097529" y="508663"/>
                  <a:pt x="3914934" y="207514"/>
                  <a:pt x="5549738" y="0"/>
                </a:cubicBezTo>
                <a:close/>
              </a:path>
            </a:pathLst>
          </a:custGeom>
          <a:blipFill rotWithShape="true">
            <a:blip r:embed="rId2"/>
            <a:srcRect/>
            <a:stretch>
              <a:fillRect t="0" l="-35843" b="0" r="-35585"/>
            </a:stretch>
          </a:blipFill>
          <a:ln cap="flat" cmpd="sng">
            <a:noFill/>
            <a:prstDash val="solid"/>
            <a:miter lim="800000"/>
          </a:ln>
          <a:effectLst>
            <a:outerShdw algn="ctr" blurRad="63500" rotWithShape="false" sx="102000" sy="102000">
              <a:srgbClr val="000000">
                <a:alpha val="40000"/>
              </a:srgbClr>
            </a:outerShdw>
          </a:effectLst>
        </p:spPr>
        <p:txBody>
          <a:bodyPr vert="horz" anchor="ctr" tIns="45720" lIns="91440" bIns="45720" rIns="91440"/>
          <a:p>
            <a:pPr algn="ctr" marL="0"/>
          </a:p>
        </p:txBody>
      </p:sp>
      <p:sp>
        <p:nvSpPr>
          <p:cNvPr name="TextBox 4" id="4"/>
          <p:cNvSpPr txBox="true"/>
          <p:nvPr/>
        </p:nvSpPr>
        <p:spPr>
          <a:xfrm>
            <a:off x="665172" y="3275143"/>
            <a:ext cx="3890108" cy="377026"/>
          </a:xfrm>
          <a:prstGeom prst="rect">
            <a:avLst/>
          </a:prstGeom>
          <a:noFill/>
          <a:ln>
            <a:noFill/>
          </a:ln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云南省教育厅官方统计数据
两州统计年鉴（2012-2022）
人口普查与城镇化发展报告</a:t>
            </a:r>
            <a:endParaRPr lang="en-US" sz="1100"/>
          </a:p>
        </p:txBody>
      </p:sp>
      <p:sp>
        <p:nvSpPr>
          <p:cNvPr name="TextBox 5" id="5"/>
          <p:cNvSpPr txBox="true"/>
          <p:nvPr/>
        </p:nvSpPr>
        <p:spPr>
          <a:xfrm>
            <a:off x="665172" y="2722931"/>
            <a:ext cx="3890108" cy="369332"/>
          </a:xfrm>
          <a:prstGeom prst="rect">
            <a:avLst/>
          </a:prstGeom>
          <a:noFill/>
          <a:ln>
            <a:noFill/>
          </a:ln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 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>
            <a:off x="788007" y="3208269"/>
            <a:ext cx="36000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7" id="7"/>
          <p:cNvCxnSpPr/>
          <p:nvPr/>
        </p:nvCxnSpPr>
        <p:spPr>
          <a:xfrm>
            <a:off x="1245205" y="3208269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8" id="8"/>
          <p:cNvCxnSpPr/>
          <p:nvPr/>
        </p:nvCxnSpPr>
        <p:spPr>
          <a:xfrm>
            <a:off x="1316637" y="3208269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chemeClr val="bg1">
            <a:satMod val="170000"/>
            <a:tint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3852635" y="2588902"/>
            <a:ext cx="7666265" cy="800219"/>
          </a:xfrm>
        </p:spPr>
        <p:txBody>
          <a:bodyPr vert="horz" anchor="t" tIns="45720" lIns="91440" bIns="45720" rIns="91440">
            <a:spAutoFit/>
          </a:bodyPr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46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二、人口发展趋势对比分析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9114218" y="1499373"/>
            <a:ext cx="2404682" cy="1089529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r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i="false" sz="7200" baseline="0" u="none">
                <a:solidFill>
                  <a:schemeClr val="tx1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254000" y="254000"/>
            <a:ext cx="11684000" cy="853440"/>
          </a:xfrm>
          <a:prstGeom prst="rect">
            <a:avLst/>
          </a:prstGeom>
          <a:noFill/>
        </p:spPr>
        <p:txBody>
          <a:bodyPr vert="horz" anchor="ctr" wrap="none" tIns="45720" lIns="91440" bIns="45720" rIns="91440">
            <a:noAutofit/>
          </a:bodyPr>
          <a:p>
            <a:pPr algn="l" indent="0" marL="0"/>
            <a:r>
              <a:rPr lang="zh-CN" b="true" i="false" sz="4500" spc="-137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2.1 总人口变化趋势</a:t>
            </a:r>
          </a:p>
        </p:txBody>
      </p:sp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914400" y="1361440"/>
          <a:ext cx="10363200" cy="1727200"/>
        </p:xfrm>
        <a:graphic>
          <a:graphicData uri="http://schemas.openxmlformats.org/drawingml/2006/table">
            <a:tbl>
              <a:tblPr/>
              <a:tblGrid>
                <a:gridCol w="1980555"/>
                <a:gridCol w="3661469"/>
                <a:gridCol w="4721176"/>
              </a:tblGrid>
              <a:tr h="431800"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true" i="false" sz="1800" baseline="0" u="none" altLang="en-US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指标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true" i="false" sz="1800" baseline="0" u="none" altLang="en-US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文山州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true" i="false" sz="1800" baseline="0" u="none" altLang="en-US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楚雄州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431800"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历史变化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en-US" b="false" i="false" sz="1800" baseline="0" u="non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2012-2022年均降2.04%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2019年后骤降33.8万人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1800"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未来预测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2035年降至303.5万人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2035年将加速下降3.4万人/年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31800"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关键差异点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持续平缓下降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呈现断崖式下降特征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2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2.2 城乡人口结构演变</a:t>
            </a:r>
          </a:p>
        </p:txBody>
      </p:sp>
      <p:sp>
        <p:nvSpPr>
          <p:cNvPr name="AutoShape 3" id="3"/>
          <p:cNvSpPr/>
          <p:nvPr/>
        </p:nvSpPr>
        <p:spPr>
          <a:xfrm>
            <a:off x="1610043" y="1399223"/>
            <a:ext cx="3291205" cy="2020570"/>
          </a:xfrm>
          <a:prstGeom prst="rect">
            <a:avLst/>
          </a:prstGeom>
          <a:blipFill rotWithShape="true">
            <a:blip r:embed="rId2"/>
            <a:stretch>
              <a:fillRect t="0" l="-1000" b="0" r="0"/>
            </a:stretch>
          </a:blipFill>
          <a:ln w="38100">
            <a:solidFill>
              <a:schemeClr val="bg1"/>
            </a:solidFill>
          </a:ln>
        </p:spPr>
        <p:txBody>
          <a:bodyPr vert="horz" anchor="ctr" tIns="45720" lIns="91440" bIns="45720" rIns="91440"/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7229793" y="1399223"/>
            <a:ext cx="3291205" cy="2020570"/>
          </a:xfrm>
          <a:prstGeom prst="rect">
            <a:avLst/>
          </a:prstGeom>
          <a:blipFill rotWithShape="true">
            <a:blip r:embed="rId3"/>
            <a:stretch>
              <a:fillRect t="0" l="-1000" b="0" r="0"/>
            </a:stretch>
          </a:blipFill>
          <a:ln w="38100">
            <a:solidFill>
              <a:schemeClr val="bg1"/>
            </a:solidFill>
          </a:ln>
        </p:spPr>
        <p:txBody>
          <a:bodyPr vert="horz" anchor="ctr" tIns="45720" lIns="91440" bIns="45720" rIns="91440"/>
          <a:p>
            <a:pPr algn="ctr" marL="0"/>
          </a:p>
        </p:txBody>
      </p:sp>
      <p:sp>
        <p:nvSpPr>
          <p:cNvPr name="AutoShape 5" id="5"/>
          <p:cNvSpPr/>
          <p:nvPr/>
        </p:nvSpPr>
        <p:spPr>
          <a:xfrm>
            <a:off x="4111308" y="1194753"/>
            <a:ext cx="3956685" cy="2429510"/>
          </a:xfrm>
          <a:prstGeom prst="rect">
            <a:avLst/>
          </a:prstGeom>
          <a:blipFill rotWithShape="true">
            <a:blip r:embed="rId4"/>
            <a:stretch>
              <a:fillRect t="0" l="-1000" b="0" r="0"/>
            </a:stretch>
          </a:blipFill>
          <a:ln w="31750">
            <a:solidFill>
              <a:schemeClr val="bg1"/>
            </a:solidFill>
          </a:ln>
        </p:spPr>
        <p:txBody>
          <a:bodyPr vert="horz" anchor="ctr" tIns="45720" lIns="91440" bIns="45720" rIns="91440"/>
          <a:p>
            <a:pPr algn="ctr" marL="0"/>
          </a:p>
        </p:txBody>
      </p:sp>
      <p:sp>
        <p:nvSpPr>
          <p:cNvPr name="TextBox 6" id="6"/>
          <p:cNvSpPr txBox="true"/>
          <p:nvPr/>
        </p:nvSpPr>
        <p:spPr>
          <a:xfrm>
            <a:off x="2560320" y="4026853"/>
            <a:ext cx="7005099" cy="369332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ctr" fontAlgn="auto" marL="0">
              <a:lnSpc>
                <a:spcPct val="100000"/>
              </a:lnSpc>
              <a:defRPr/>
            </a:pPr>
            <a:r>
              <a:rPr lang="zh-CN" b="true" i="false" sz="1800" baseline="0" u="none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100"/>
          </a:p>
        </p:txBody>
      </p:sp>
      <p:sp>
        <p:nvSpPr>
          <p:cNvPr name="TextBox 7" id="7"/>
          <p:cNvSpPr txBox="true"/>
          <p:nvPr/>
        </p:nvSpPr>
        <p:spPr>
          <a:xfrm>
            <a:off x="2562905" y="4464368"/>
            <a:ext cx="7024618" cy="70057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fontAlgn="auto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</a:rPr>
              <a:t>文山州特征：
城镇人口缓慢增长（年均+0.8%）
乡村人口加速流失（年均-1.2%）
文山市将发展为50万人口区域中心
楚雄州特征：
城镇化率波动上升（2022年46.83%）
乡村人口年均减少3.2万人
城乡人口"剪刀差"持续扩大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chemeClr val="bg1">
            <a:satMod val="170000"/>
            <a:tint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3852635" y="2588902"/>
            <a:ext cx="7666265" cy="800219"/>
          </a:xfrm>
        </p:spPr>
        <p:txBody>
          <a:bodyPr vert="horz" anchor="t" tIns="45720" lIns="91440" bIns="45720" rIns="91440">
            <a:spAutoFit/>
          </a:bodyPr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46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三、教育资源需求对比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9114218" y="1499373"/>
            <a:ext cx="2404682" cy="1089529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r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i="false" sz="7200" baseline="0" u="none">
                <a:solidFill>
                  <a:schemeClr val="tx1"/>
                </a:solidFill>
                <a:latin typeface="Arial"/>
                <a:ea typeface="Arial"/>
              </a:rPr>
              <a:t>03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254000" y="254000"/>
            <a:ext cx="11684000" cy="726440"/>
          </a:xfrm>
          <a:prstGeom prst="rect">
            <a:avLst/>
          </a:prstGeom>
          <a:noFill/>
        </p:spPr>
        <p:txBody>
          <a:bodyPr vert="horz" anchor="ctr" wrap="none" tIns="45720" lIns="91440" bIns="45720" rIns="91440">
            <a:noAutofit/>
          </a:bodyPr>
          <a:p>
            <a:pPr algn="l" indent="0" marL="0"/>
            <a:r>
              <a:rPr lang="zh-CN" b="true" i="false" sz="4500" spc="-137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3.1 学生规模变化</a:t>
            </a:r>
          </a:p>
        </p:txBody>
      </p:sp>
      <p:sp>
        <p:nvSpPr>
          <p:cNvPr name="AutoShape 3" id="3"/>
          <p:cNvSpPr/>
          <p:nvPr/>
        </p:nvSpPr>
        <p:spPr>
          <a:xfrm>
            <a:off x="254000" y="1043940"/>
            <a:ext cx="11684000" cy="726440"/>
          </a:xfrm>
          <a:prstGeom prst="rect">
            <a:avLst/>
          </a:prstGeom>
          <a:noFill/>
        </p:spPr>
        <p:txBody>
          <a:bodyPr vert="horz" anchor="ctr" wrap="none" tIns="45720" lIns="91440" bIns="45720" rIns="91440">
            <a:noAutofit/>
          </a:bodyPr>
          <a:p>
            <a:pPr algn="l" indent="0" marL="0"/>
            <a:r>
              <a:rPr lang="zh-CN" b="true" i="false" sz="2600" spc="-82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学前教育</a:t>
            </a:r>
          </a:p>
        </p:txBody>
      </p: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914400" y="1960880"/>
          <a:ext cx="10363200" cy="1295400"/>
        </p:xfrm>
        <a:graphic>
          <a:graphicData uri="http://schemas.openxmlformats.org/drawingml/2006/table">
            <a:tbl>
              <a:tblPr/>
              <a:tblGrid>
                <a:gridCol w="1996661"/>
                <a:gridCol w="4183270"/>
                <a:gridCol w="4183270"/>
              </a:tblGrid>
              <a:tr h="431800"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true" i="false" sz="1800" baseline="0" u="none" altLang="en-US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指标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true" i="false" sz="1800" baseline="0" u="none" altLang="en-US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文山州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true" i="false" sz="1800" baseline="0" u="none" altLang="en-US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楚雄州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431800"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在园幼儿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2035年减少2.05万人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2035年减少0.86万人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1800"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空间分布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乡村占比持续下降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城区将保持增长态势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2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3.1 学生规模变化</a:t>
            </a:r>
          </a:p>
        </p:txBody>
      </p:sp>
      <p:pic>
        <p:nvPicPr>
          <p:cNvPr name="image6.jpeg" id="3"/>
          <p:cNvPicPr>
            <a:picLocks noChangeAspect="true"/>
          </p:cNvPicPr>
          <p:nvPr/>
        </p:nvPicPr>
        <p:blipFill>
          <a:blip r:embed="rId2"/>
          <a:stretch>
            <a:fillRect t="0" l="0" b="0" r="0"/>
          </a:stretch>
        </p:blipFill>
        <p:spPr>
          <a:xfrm>
            <a:off x="5367479" y="1765086"/>
            <a:ext cx="6824521" cy="4227440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rot="5400000">
            <a:off x="4453025" y="1111604"/>
            <a:ext cx="2604055" cy="3801316"/>
          </a:xfrm>
          <a:custGeom>
            <a:avLst/>
            <a:gdLst/>
            <a:ahLst/>
            <a:cxnLst/>
            <a:rect r="r" b="b" t="t" l="l"/>
            <a:pathLst>
              <a:path w="2604055" h="3801316" stroke="true" fill="norm" extrusionOk="true">
                <a:moveTo>
                  <a:pt x="476443" y="2724393"/>
                </a:moveTo>
                <a:lnTo>
                  <a:pt x="476443" y="2616393"/>
                </a:lnTo>
                <a:lnTo>
                  <a:pt x="2604055" y="2616393"/>
                </a:lnTo>
                <a:lnTo>
                  <a:pt x="2604055" y="2724393"/>
                </a:lnTo>
                <a:close/>
                <a:moveTo>
                  <a:pt x="361441" y="2616393"/>
                </a:moveTo>
                <a:lnTo>
                  <a:pt x="361441" y="0"/>
                </a:lnTo>
                <a:lnTo>
                  <a:pt x="476443" y="0"/>
                </a:lnTo>
                <a:lnTo>
                  <a:pt x="476443" y="2616393"/>
                </a:lnTo>
                <a:close/>
                <a:moveTo>
                  <a:pt x="361441" y="3801316"/>
                </a:moveTo>
                <a:lnTo>
                  <a:pt x="361441" y="2724393"/>
                </a:lnTo>
                <a:lnTo>
                  <a:pt x="476443" y="2724393"/>
                </a:lnTo>
                <a:lnTo>
                  <a:pt x="476443" y="3801316"/>
                </a:lnTo>
                <a:close/>
                <a:moveTo>
                  <a:pt x="0" y="2724393"/>
                </a:moveTo>
                <a:lnTo>
                  <a:pt x="0" y="2616393"/>
                </a:lnTo>
                <a:lnTo>
                  <a:pt x="361441" y="2616393"/>
                </a:lnTo>
                <a:lnTo>
                  <a:pt x="361441" y="2724393"/>
                </a:lnTo>
                <a:close/>
              </a:path>
            </a:pathLst>
          </a:custGeom>
          <a:solidFill>
            <a:srgbClr val="CAD5E8"/>
          </a:solidFill>
          <a:ln>
            <a:noFill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TextBox 5" id="5"/>
          <p:cNvSpPr txBox="true"/>
          <p:nvPr/>
        </p:nvSpPr>
        <p:spPr>
          <a:xfrm>
            <a:off x="665172" y="3275143"/>
            <a:ext cx="3890108" cy="377026"/>
          </a:xfrm>
          <a:prstGeom prst="rect">
            <a:avLst/>
          </a:prstGeom>
          <a:noFill/>
          <a:ln>
            <a:noFill/>
          </a:ln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小学阶段：
文山州在校生将减少4.43万人（-12.1%）
楚雄州乡村小学招生数将骤减42%
初高中阶段：
两州均呈现"城区稳、镇区降、乡村锐减"特征
文山州高中在校生仍保持7.86万人规模</a:t>
            </a:r>
            <a:endParaRPr lang="en-US" sz="1100"/>
          </a:p>
        </p:txBody>
      </p:sp>
      <p:sp>
        <p:nvSpPr>
          <p:cNvPr name="TextBox 6" id="6"/>
          <p:cNvSpPr txBox="true"/>
          <p:nvPr/>
        </p:nvSpPr>
        <p:spPr>
          <a:xfrm>
            <a:off x="665172" y="2722931"/>
            <a:ext cx="3890108" cy="369332"/>
          </a:xfrm>
          <a:prstGeom prst="rect">
            <a:avLst/>
          </a:prstGeom>
          <a:noFill/>
          <a:ln>
            <a:noFill/>
          </a:ln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K12教育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>
            <a:off x="788007" y="3208269"/>
            <a:ext cx="36000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8" id="8"/>
          <p:cNvCxnSpPr/>
          <p:nvPr/>
        </p:nvCxnSpPr>
        <p:spPr>
          <a:xfrm>
            <a:off x="1245205" y="3208269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9" id="9"/>
          <p:cNvCxnSpPr/>
          <p:nvPr/>
        </p:nvCxnSpPr>
        <p:spPr>
          <a:xfrm>
            <a:off x="1316637" y="3208269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2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3.2 资源配置需求</a:t>
            </a:r>
          </a:p>
        </p:txBody>
      </p:sp>
      <p:cxnSp>
        <p:nvCxnSpPr>
          <p:cNvPr name="Connector 3" id="3"/>
          <p:cNvCxnSpPr/>
          <p:nvPr/>
        </p:nvCxnSpPr>
        <p:spPr>
          <a:xfrm flipH="true">
            <a:off x="6719182" y="3574823"/>
            <a:ext cx="4091398" cy="0"/>
          </a:xfrm>
          <a:prstGeom prst="line">
            <a:avLst/>
          </a:prstGeom>
          <a:noFill/>
          <a:ln w="19050">
            <a:solidFill>
              <a:schemeClr val="accent4"/>
            </a:solidFill>
          </a:ln>
        </p:spPr>
      </p:cxnSp>
      <p:cxnSp>
        <p:nvCxnSpPr>
          <p:cNvPr name="Connector 4" id="4"/>
          <p:cNvCxnSpPr/>
          <p:nvPr/>
        </p:nvCxnSpPr>
        <p:spPr>
          <a:xfrm flipH="true" rot="5400000">
            <a:off x="9645841" y="2693772"/>
            <a:ext cx="2052000" cy="0"/>
          </a:xfrm>
          <a:prstGeom prst="line">
            <a:avLst/>
          </a:prstGeom>
          <a:noFill/>
          <a:ln w="19050">
            <a:solidFill>
              <a:schemeClr val="accent4"/>
            </a:solidFill>
          </a:ln>
        </p:spPr>
      </p:cxnSp>
      <p:sp>
        <p:nvSpPr>
          <p:cNvPr name="AutoShape 5" id="5"/>
          <p:cNvSpPr/>
          <p:nvPr/>
        </p:nvSpPr>
        <p:spPr>
          <a:xfrm rot="16200000">
            <a:off x="10587815" y="3493073"/>
            <a:ext cx="76406" cy="76406"/>
          </a:xfrm>
          <a:prstGeom prst="rtTriangl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B0B0B0"/>
            </a:solidFill>
          </a:ln>
        </p:spPr>
        <p:txBody>
          <a:bodyPr vert="horz" anchor="ctr" tIns="45720" lIns="91440" bIns="45720" rIns="91440"/>
          <a:p>
            <a:pPr fontAlgn="auto" algn="ctr" indent="0" marR="0"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</a:p>
        </p:txBody>
      </p:sp>
      <p:sp>
        <p:nvSpPr>
          <p:cNvPr name="AutoShape 6" id="6"/>
          <p:cNvSpPr/>
          <p:nvPr/>
        </p:nvSpPr>
        <p:spPr>
          <a:xfrm>
            <a:off x="6719182" y="1516206"/>
            <a:ext cx="3518698" cy="5212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anchor="ctr" tIns="45720" lIns="91440" bIns="45720" rIns="91440"/>
          <a:p>
            <a:pPr fontAlgn="auto" algn="ctr" indent="0" marR="0"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</a:p>
        </p:txBody>
      </p:sp>
      <p:sp>
        <p:nvSpPr>
          <p:cNvPr name="AutoShape 7" id="7"/>
          <p:cNvSpPr/>
          <p:nvPr/>
        </p:nvSpPr>
        <p:spPr>
          <a:xfrm>
            <a:off x="6788492" y="1606613"/>
            <a:ext cx="3333517" cy="338554"/>
          </a:xfrm>
          <a:prstGeom prst="rect">
            <a:avLst/>
          </a:prstGeom>
          <a:noFill/>
        </p:spPr>
        <p:txBody>
          <a:bodyPr vert="horz" anchor="ctr" wrap="square" tIns="45720" lIns="91440" bIns="45720" rIns="91440">
            <a:spAutoFit/>
          </a:bodyPr>
          <a:p>
            <a:pPr fontAlgn="auto" algn="ctr" indent="0" marR="0"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b="true" i="false" sz="1600" baseline="0" u="none" altLang="en-US">
                <a:ln/>
                <a:solidFill>
                  <a:schemeClr val="bg1"/>
                </a:solidFill>
                <a:effectLst/>
                <a:latin typeface="思源黑体 CN"/>
                <a:ea typeface="思源黑体 CN"/>
              </a:rPr>
              <a:t>教职工需求</a:t>
            </a:r>
          </a:p>
        </p:txBody>
      </p:sp>
      <p:sp>
        <p:nvSpPr>
          <p:cNvPr name="TextBox 8" id="8"/>
          <p:cNvSpPr txBox="true"/>
          <p:nvPr/>
        </p:nvSpPr>
        <p:spPr>
          <a:xfrm>
            <a:off x="6688979" y="2194805"/>
            <a:ext cx="3554012" cy="7042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just" fontAlgn="auto" indent="0" marR="0" mar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b="false" i="false" sz="1400" baseline="0" u="none" altLang="en-US">
                <a:ln/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思源黑体 CN"/>
                <a:ea typeface="思源黑体 CN"/>
              </a:rPr>
              <a:t>共同挑战：
结构性短缺长期存在（学科/区域）
学前和小学阶段师资冗余风险
差异点：
文山州需求下降更平缓
楚雄州需重点调整乡村教师配置</a:t>
            </a:r>
            <a:endParaRPr lang="en-US" sz="1100"/>
          </a:p>
        </p:txBody>
      </p:sp>
      <p:cxnSp>
        <p:nvCxnSpPr>
          <p:cNvPr name="Connector 9" id="9"/>
          <p:cNvCxnSpPr/>
          <p:nvPr/>
        </p:nvCxnSpPr>
        <p:spPr>
          <a:xfrm flipH="true">
            <a:off x="1557982" y="6008341"/>
            <a:ext cx="4091398" cy="0"/>
          </a:xfrm>
          <a:prstGeom prst="line">
            <a:avLst/>
          </a:prstGeom>
          <a:noFill/>
          <a:ln w="19050">
            <a:solidFill>
              <a:schemeClr val="accent4"/>
            </a:solidFill>
          </a:ln>
        </p:spPr>
      </p:cxnSp>
      <p:cxnSp>
        <p:nvCxnSpPr>
          <p:cNvPr name="Connector 10" id="10"/>
          <p:cNvCxnSpPr/>
          <p:nvPr/>
        </p:nvCxnSpPr>
        <p:spPr>
          <a:xfrm flipH="true" rot="5400000">
            <a:off x="4484641" y="5127290"/>
            <a:ext cx="2052000" cy="0"/>
          </a:xfrm>
          <a:prstGeom prst="line">
            <a:avLst/>
          </a:prstGeom>
          <a:noFill/>
          <a:ln w="19050">
            <a:solidFill>
              <a:schemeClr val="accent4"/>
            </a:solidFill>
          </a:ln>
        </p:spPr>
      </p:cxnSp>
      <p:sp>
        <p:nvSpPr>
          <p:cNvPr name="AutoShape 11" id="11"/>
          <p:cNvSpPr/>
          <p:nvPr/>
        </p:nvSpPr>
        <p:spPr>
          <a:xfrm rot="16200000">
            <a:off x="5426615" y="5926591"/>
            <a:ext cx="76406" cy="76406"/>
          </a:xfrm>
          <a:prstGeom prst="rtTriangle">
            <a:avLst/>
          </a:prstGeom>
          <a:solidFill>
            <a:srgbClr val="B0B0B0"/>
          </a:solidFill>
          <a:ln>
            <a:solidFill>
              <a:schemeClr val="accent4"/>
            </a:solidFill>
          </a:ln>
        </p:spPr>
        <p:txBody>
          <a:bodyPr vert="horz" anchor="ctr" tIns="45720" lIns="91440" bIns="45720" rIns="91440"/>
          <a:p>
            <a:pPr fontAlgn="auto" algn="ctr" indent="0" marR="0"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</a:p>
        </p:txBody>
      </p:sp>
      <p:sp>
        <p:nvSpPr>
          <p:cNvPr name="AutoShape 12" id="12"/>
          <p:cNvSpPr/>
          <p:nvPr/>
        </p:nvSpPr>
        <p:spPr>
          <a:xfrm>
            <a:off x="1557982" y="3727085"/>
            <a:ext cx="3518698" cy="5212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anchor="ctr" tIns="45720" lIns="91440" bIns="45720" rIns="91440"/>
          <a:p>
            <a:pPr fontAlgn="auto" algn="ctr" indent="0" marR="0"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</a:p>
        </p:txBody>
      </p:sp>
      <p:sp>
        <p:nvSpPr>
          <p:cNvPr name="AutoShape 13" id="13"/>
          <p:cNvSpPr/>
          <p:nvPr/>
        </p:nvSpPr>
        <p:spPr>
          <a:xfrm>
            <a:off x="1627292" y="3817492"/>
            <a:ext cx="3333517" cy="338554"/>
          </a:xfrm>
          <a:prstGeom prst="rect">
            <a:avLst/>
          </a:prstGeom>
          <a:noFill/>
        </p:spPr>
        <p:txBody>
          <a:bodyPr vert="horz" anchor="ctr" wrap="square" tIns="45720" lIns="91440" bIns="45720" rIns="91440">
            <a:spAutoFit/>
          </a:bodyPr>
          <a:p>
            <a:pPr fontAlgn="auto" algn="ctr" indent="0" marR="0"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b="true" i="false" sz="1600" baseline="0" u="none" altLang="en-US">
                <a:ln/>
                <a:solidFill>
                  <a:schemeClr val="bg1"/>
                </a:solidFill>
                <a:effectLst/>
                <a:latin typeface="思源黑体 CN"/>
                <a:ea typeface="思源黑体 CN"/>
              </a:rPr>
              <a:t>校舍用地预测</a:t>
            </a:r>
          </a:p>
        </p:txBody>
      </p:sp>
      <p:sp>
        <p:nvSpPr>
          <p:cNvPr name="TextBox 14" id="14"/>
          <p:cNvSpPr txBox="true"/>
          <p:nvPr/>
        </p:nvSpPr>
        <p:spPr>
          <a:xfrm>
            <a:off x="1527779" y="4405684"/>
            <a:ext cx="3554012" cy="7042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just" fontAlgn="auto" indent="0" marR="0" mar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b="false" i="false" sz="1400" baseline="0" u="none" altLang="en-US">
                <a:ln/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思源黑体 CN"/>
                <a:ea typeface="思源黑体 CN"/>
              </a:rPr>
              <a:t> </a:t>
            </a:r>
            <a:endParaRPr lang="en-US" sz="1100"/>
          </a:p>
        </p:txBody>
      </p:sp>
      <p:pic>
        <p:nvPicPr>
          <p:cNvPr name="image9.jpeg" id="15"/>
          <p:cNvPicPr>
            <a:picLocks noChangeAspect="true"/>
          </p:cNvPicPr>
          <p:nvPr/>
        </p:nvPicPr>
        <p:blipFill rotWithShape="true">
          <a:blip r:embed="rId2"/>
          <a:srcRect l="1534" b="11760" r="2913"/>
          <a:stretch>
            <a:fillRect/>
          </a:stretch>
        </p:blipFill>
        <p:spPr>
          <a:xfrm>
            <a:off x="1647681" y="1235505"/>
            <a:ext cx="3429000" cy="2177191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name="image10.jpeg" id="16"/>
          <p:cNvPicPr>
            <a:picLocks noChangeAspect="true"/>
          </p:cNvPicPr>
          <p:nvPr/>
        </p:nvPicPr>
        <p:blipFill>
          <a:blip r:embed="rId3"/>
          <a:srcRect t="2373" b="2373"/>
          <a:stretch>
            <a:fillRect/>
          </a:stretch>
        </p:blipFill>
        <p:spPr>
          <a:xfrm>
            <a:off x="6866613" y="3804270"/>
            <a:ext cx="3429000" cy="2177191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254000" y="254000"/>
            <a:ext cx="11684000" cy="726440"/>
          </a:xfrm>
          <a:prstGeom prst="rect">
            <a:avLst/>
          </a:prstGeom>
          <a:noFill/>
        </p:spPr>
        <p:txBody>
          <a:bodyPr vert="horz" anchor="ctr" wrap="none" tIns="45720" lIns="91440" bIns="45720" rIns="91440">
            <a:noAutofit/>
          </a:bodyPr>
          <a:p>
            <a:pPr algn="l" indent="0" marL="0"/>
            <a:r>
              <a:rPr lang="zh-CN" b="true" i="false" sz="4500" spc="-137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3.2 资源配置需求</a:t>
            </a:r>
          </a:p>
        </p:txBody>
      </p:sp>
      <p:sp>
        <p:nvSpPr>
          <p:cNvPr name="AutoShape 3" id="3"/>
          <p:cNvSpPr/>
          <p:nvPr/>
        </p:nvSpPr>
        <p:spPr>
          <a:xfrm>
            <a:off x="254000" y="1043940"/>
            <a:ext cx="11684000" cy="726440"/>
          </a:xfrm>
          <a:prstGeom prst="rect">
            <a:avLst/>
          </a:prstGeom>
          <a:noFill/>
        </p:spPr>
        <p:txBody>
          <a:bodyPr vert="horz" anchor="ctr" wrap="none" tIns="45720" lIns="91440" bIns="45720" rIns="91440">
            <a:noAutofit/>
          </a:bodyPr>
          <a:p>
            <a:pPr algn="l" indent="0" marL="0"/>
            <a:r>
              <a:rPr lang="zh-CN" b="true" i="false" sz="2600" spc="-82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校舍用地预测</a:t>
            </a:r>
          </a:p>
        </p:txBody>
      </p: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914400" y="1960880"/>
          <a:ext cx="10363200" cy="1295400"/>
        </p:xfrm>
        <a:graphic>
          <a:graphicData uri="http://schemas.openxmlformats.org/drawingml/2006/table">
            <a:tbl>
              <a:tblPr/>
              <a:tblGrid>
                <a:gridCol w="1829196"/>
                <a:gridCol w="4250190"/>
                <a:gridCol w="4283815"/>
              </a:tblGrid>
              <a:tr h="431800"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true" i="false" sz="1800" baseline="0" u="none" altLang="en-US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学段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true" i="false" sz="1800" baseline="0" u="none" altLang="en-US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文山州变化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true" i="false" sz="1800" baseline="0" u="none" altLang="en-US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楚雄州变化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431800"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小学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基本维持现状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减少19.9万㎡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1800"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高中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满足需求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l" marL="0"/>
                      <a:r>
                        <a:rPr lang="zh-CN" b="false" i="false" sz="1800" baseline="0" u="none" altLang="en-US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减少24.4万㎡</a:t>
                      </a:r>
                    </a:p>
                  </a:txBody>
                  <a:tcPr vert="horz" anchor="ctr" marT="45720" marL="91440" marB="4572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chemeClr val="bg1">
            <a:satMod val="170000"/>
            <a:tint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3852635" y="2588902"/>
            <a:ext cx="7666265" cy="800219"/>
          </a:xfrm>
        </p:spPr>
        <p:txBody>
          <a:bodyPr vert="horz" anchor="t" tIns="45720" lIns="91440" bIns="45720" rIns="91440">
            <a:spAutoFit/>
          </a:bodyPr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46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四、关键发现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9114218" y="1499373"/>
            <a:ext cx="2404682" cy="1089529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r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i="false" sz="7200" baseline="0" u="none">
                <a:solidFill>
                  <a:schemeClr val="tx1"/>
                </a:solidFill>
                <a:latin typeface="Arial"/>
                <a:ea typeface="Arial"/>
              </a:rPr>
              <a:t>04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name="Connector 2" id="2"/>
          <p:cNvCxnSpPr/>
          <p:nvPr/>
        </p:nvCxnSpPr>
        <p:spPr>
          <a:xfrm>
            <a:off x="7753350" y="3597883"/>
            <a:ext cx="36000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3" id="3"/>
          <p:cNvCxnSpPr/>
          <p:nvPr/>
        </p:nvCxnSpPr>
        <p:spPr>
          <a:xfrm>
            <a:off x="8210548" y="3597883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4" id="4"/>
          <p:cNvCxnSpPr/>
          <p:nvPr/>
        </p:nvCxnSpPr>
        <p:spPr>
          <a:xfrm>
            <a:off x="8281980" y="3597883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sp>
        <p:nvSpPr>
          <p:cNvPr name="AutoShape 5" id="5"/>
          <p:cNvSpPr/>
          <p:nvPr/>
        </p:nvSpPr>
        <p:spPr>
          <a:xfrm>
            <a:off x="7284357" y="0"/>
            <a:ext cx="4920342" cy="6858000"/>
          </a:xfrm>
          <a:prstGeom prst="rect">
            <a:avLst/>
          </a:prstGeom>
          <a:solidFill>
            <a:schemeClr val="tx2">
              <a:alpha val="15000"/>
            </a:schemeClr>
          </a:solidFill>
          <a:ln cap="rnd">
            <a:noFill/>
            <a:prstDash val="solid"/>
          </a:ln>
          <a:effectLst/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6" id="6"/>
          <p:cNvSpPr txBox="true"/>
          <p:nvPr/>
        </p:nvSpPr>
        <p:spPr>
          <a:xfrm>
            <a:off x="7628792" y="3688611"/>
            <a:ext cx="3890108" cy="377026"/>
          </a:xfrm>
          <a:prstGeom prst="rect">
            <a:avLst/>
          </a:prstGeom>
          <a:noFill/>
          <a:ln>
            <a:noFill/>
          </a:ln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乡村教育资源需求断崖式下降
城镇教育资源持续承压
教师队伍面临结构性调整</a:t>
            </a:r>
            <a:endParaRPr lang="en-US" sz="1100"/>
          </a:p>
        </p:txBody>
      </p:sp>
      <p:sp>
        <p:nvSpPr>
          <p:cNvPr name="TextBox 7" id="7"/>
          <p:cNvSpPr txBox="true"/>
          <p:nvPr/>
        </p:nvSpPr>
        <p:spPr>
          <a:xfrm>
            <a:off x="7628792" y="3136399"/>
            <a:ext cx="3890108" cy="369332"/>
          </a:xfrm>
          <a:prstGeom prst="rect">
            <a:avLst/>
          </a:prstGeom>
          <a:noFill/>
          <a:ln>
            <a:noFill/>
          </a:ln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 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>
            <a:off x="673100" y="2281798"/>
            <a:ext cx="6399822" cy="3426516"/>
          </a:xfrm>
          <a:prstGeom prst="rect">
            <a:avLst/>
          </a:prstGeom>
          <a:blipFill>
            <a:blip r:embed="rId2">
              <a:duotone>
                <a:schemeClr val="accent1">
                  <a:satMod val="135000"/>
                  <a:shade val="45000"/>
                </a:schemeClr>
                <a:prstClr val="white"/>
              </a:duotone>
            </a:blip>
            <a:stretch>
              <a:fillRect t="-90414" l="0" b="-89746" r="0"/>
            </a:stretch>
          </a:blipFill>
          <a:ln>
            <a:noFill/>
          </a:ln>
          <a:effectLst/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AutoShape 9" id="9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2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4.1 共同趋势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2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4.2 区域差异</a:t>
            </a:r>
          </a:p>
        </p:txBody>
      </p:sp>
      <p:sp>
        <p:nvSpPr>
          <p:cNvPr name="Freeform 3" id="3"/>
          <p:cNvSpPr/>
          <p:nvPr/>
        </p:nvSpPr>
        <p:spPr>
          <a:xfrm>
            <a:off x="6556871" y="1527548"/>
            <a:ext cx="3508434" cy="4009640"/>
          </a:xfrm>
          <a:custGeom>
            <a:avLst/>
            <a:gdLst/>
            <a:ahLst/>
            <a:cxnLst/>
            <a:rect r="r" b="b" t="t" l="l"/>
            <a:pathLst>
              <a:path w="9034462" h="10325100" stroke="true" fill="norm" extrusionOk="true">
                <a:moveTo>
                  <a:pt x="2323145" y="9034461"/>
                </a:moveTo>
                <a:lnTo>
                  <a:pt x="2323145" y="9163525"/>
                </a:lnTo>
                <a:lnTo>
                  <a:pt x="2968465" y="9550719"/>
                </a:lnTo>
                <a:lnTo>
                  <a:pt x="2968465" y="9421655"/>
                </a:lnTo>
                <a:close/>
                <a:moveTo>
                  <a:pt x="6453186" y="6195061"/>
                </a:moveTo>
                <a:lnTo>
                  <a:pt x="5936930" y="6840378"/>
                </a:lnTo>
                <a:lnTo>
                  <a:pt x="6065994" y="6840378"/>
                </a:lnTo>
                <a:lnTo>
                  <a:pt x="6582250" y="6195061"/>
                </a:lnTo>
                <a:close/>
                <a:moveTo>
                  <a:pt x="387192" y="5807870"/>
                </a:moveTo>
                <a:lnTo>
                  <a:pt x="387192" y="6840378"/>
                </a:lnTo>
                <a:lnTo>
                  <a:pt x="516253" y="6840378"/>
                </a:lnTo>
                <a:lnTo>
                  <a:pt x="516253" y="5807870"/>
                </a:lnTo>
                <a:close/>
                <a:moveTo>
                  <a:pt x="8001954" y="5291614"/>
                </a:moveTo>
                <a:lnTo>
                  <a:pt x="7872890" y="5678806"/>
                </a:lnTo>
                <a:lnTo>
                  <a:pt x="7872890" y="5936933"/>
                </a:lnTo>
                <a:lnTo>
                  <a:pt x="8001954" y="5936933"/>
                </a:lnTo>
                <a:lnTo>
                  <a:pt x="8131014" y="5420678"/>
                </a:lnTo>
                <a:lnTo>
                  <a:pt x="8131014" y="5291614"/>
                </a:lnTo>
                <a:close/>
                <a:moveTo>
                  <a:pt x="7098506" y="4775359"/>
                </a:moveTo>
                <a:lnTo>
                  <a:pt x="6582250" y="6065997"/>
                </a:lnTo>
                <a:lnTo>
                  <a:pt x="6969442" y="6065997"/>
                </a:lnTo>
                <a:lnTo>
                  <a:pt x="7356634" y="5162550"/>
                </a:lnTo>
                <a:lnTo>
                  <a:pt x="7227570" y="4775359"/>
                </a:lnTo>
                <a:close/>
                <a:moveTo>
                  <a:pt x="2065018" y="4000977"/>
                </a:moveTo>
                <a:lnTo>
                  <a:pt x="1677828" y="4775359"/>
                </a:lnTo>
                <a:lnTo>
                  <a:pt x="1806892" y="4775359"/>
                </a:lnTo>
                <a:lnTo>
                  <a:pt x="2194081" y="4000977"/>
                </a:lnTo>
                <a:close/>
                <a:moveTo>
                  <a:pt x="8647270" y="2581275"/>
                </a:moveTo>
                <a:lnTo>
                  <a:pt x="8905398" y="2581275"/>
                </a:lnTo>
                <a:lnTo>
                  <a:pt x="8905398" y="3226594"/>
                </a:lnTo>
                <a:lnTo>
                  <a:pt x="8647270" y="3226594"/>
                </a:lnTo>
                <a:close/>
                <a:moveTo>
                  <a:pt x="5420674" y="1935956"/>
                </a:moveTo>
                <a:lnTo>
                  <a:pt x="4904422" y="2194084"/>
                </a:lnTo>
                <a:lnTo>
                  <a:pt x="4775358" y="2065020"/>
                </a:lnTo>
                <a:lnTo>
                  <a:pt x="4775358" y="2194084"/>
                </a:lnTo>
                <a:lnTo>
                  <a:pt x="4904422" y="2323148"/>
                </a:lnTo>
                <a:lnTo>
                  <a:pt x="4000974" y="3097531"/>
                </a:lnTo>
                <a:cubicBezTo>
                  <a:pt x="3287329" y="3097531"/>
                  <a:pt x="2598989" y="4302127"/>
                  <a:pt x="1935954" y="6711314"/>
                </a:cubicBezTo>
                <a:cubicBezTo>
                  <a:pt x="1935954" y="7399654"/>
                  <a:pt x="2323145" y="8001952"/>
                  <a:pt x="3097529" y="8518208"/>
                </a:cubicBezTo>
                <a:lnTo>
                  <a:pt x="3226593" y="8518208"/>
                </a:lnTo>
                <a:cubicBezTo>
                  <a:pt x="4167998" y="8518208"/>
                  <a:pt x="5243530" y="7528718"/>
                  <a:pt x="6453186" y="5549742"/>
                </a:cubicBezTo>
                <a:cubicBezTo>
                  <a:pt x="6883398" y="4608336"/>
                  <a:pt x="7098506" y="3919995"/>
                  <a:pt x="7098506" y="3484724"/>
                </a:cubicBezTo>
                <a:lnTo>
                  <a:pt x="7098506" y="2452211"/>
                </a:lnTo>
                <a:cubicBezTo>
                  <a:pt x="7098506" y="2214329"/>
                  <a:pt x="6668290" y="2042244"/>
                  <a:pt x="5807866" y="1935956"/>
                </a:cubicBezTo>
                <a:lnTo>
                  <a:pt x="5678802" y="1935956"/>
                </a:lnTo>
                <a:lnTo>
                  <a:pt x="5549738" y="2065020"/>
                </a:lnTo>
                <a:lnTo>
                  <a:pt x="5420674" y="2065020"/>
                </a:lnTo>
                <a:close/>
                <a:moveTo>
                  <a:pt x="5549738" y="0"/>
                </a:moveTo>
                <a:cubicBezTo>
                  <a:pt x="6562002" y="0"/>
                  <a:pt x="7508474" y="301149"/>
                  <a:pt x="8389142" y="903445"/>
                </a:cubicBezTo>
                <a:lnTo>
                  <a:pt x="8260078" y="1032509"/>
                </a:lnTo>
                <a:lnTo>
                  <a:pt x="8260078" y="1161573"/>
                </a:lnTo>
                <a:lnTo>
                  <a:pt x="8776334" y="1935956"/>
                </a:lnTo>
                <a:lnTo>
                  <a:pt x="8518206" y="1935956"/>
                </a:lnTo>
                <a:lnTo>
                  <a:pt x="8389142" y="1806894"/>
                </a:lnTo>
                <a:lnTo>
                  <a:pt x="8260078" y="1806894"/>
                </a:lnTo>
                <a:lnTo>
                  <a:pt x="8647270" y="4646295"/>
                </a:lnTo>
                <a:lnTo>
                  <a:pt x="8776334" y="4646295"/>
                </a:lnTo>
                <a:cubicBezTo>
                  <a:pt x="8776334" y="4216082"/>
                  <a:pt x="8862378" y="4000977"/>
                  <a:pt x="9034462" y="4000977"/>
                </a:cubicBezTo>
                <a:lnTo>
                  <a:pt x="9034462" y="4517231"/>
                </a:lnTo>
                <a:cubicBezTo>
                  <a:pt x="9034462" y="5003118"/>
                  <a:pt x="8604250" y="6121671"/>
                  <a:pt x="7743826" y="7872889"/>
                </a:cubicBezTo>
                <a:lnTo>
                  <a:pt x="7872890" y="7872889"/>
                </a:lnTo>
                <a:cubicBezTo>
                  <a:pt x="7265530" y="8708007"/>
                  <a:pt x="6362082" y="9482390"/>
                  <a:pt x="5162550" y="10196036"/>
                </a:cubicBezTo>
                <a:lnTo>
                  <a:pt x="4517230" y="10325100"/>
                </a:lnTo>
                <a:lnTo>
                  <a:pt x="4388166" y="10325100"/>
                </a:lnTo>
                <a:cubicBezTo>
                  <a:pt x="2343391" y="10325100"/>
                  <a:pt x="1052754" y="9507696"/>
                  <a:pt x="516253" y="7872889"/>
                </a:cubicBezTo>
                <a:lnTo>
                  <a:pt x="0" y="7098506"/>
                </a:lnTo>
                <a:lnTo>
                  <a:pt x="129064" y="6969442"/>
                </a:lnTo>
                <a:lnTo>
                  <a:pt x="0" y="6065997"/>
                </a:lnTo>
                <a:lnTo>
                  <a:pt x="0" y="5807870"/>
                </a:lnTo>
                <a:cubicBezTo>
                  <a:pt x="0" y="5094223"/>
                  <a:pt x="688341" y="3846608"/>
                  <a:pt x="2065018" y="2065020"/>
                </a:cubicBezTo>
                <a:lnTo>
                  <a:pt x="2065018" y="2194084"/>
                </a:lnTo>
                <a:cubicBezTo>
                  <a:pt x="1432353" y="3044386"/>
                  <a:pt x="916098" y="3990855"/>
                  <a:pt x="516253" y="5033486"/>
                </a:cubicBezTo>
                <a:lnTo>
                  <a:pt x="516253" y="5162550"/>
                </a:lnTo>
                <a:lnTo>
                  <a:pt x="645317" y="5162550"/>
                </a:lnTo>
                <a:cubicBezTo>
                  <a:pt x="959119" y="3902282"/>
                  <a:pt x="2120694" y="2310495"/>
                  <a:pt x="4130038" y="387192"/>
                </a:cubicBezTo>
                <a:lnTo>
                  <a:pt x="3226593" y="903445"/>
                </a:lnTo>
                <a:lnTo>
                  <a:pt x="3097529" y="903445"/>
                </a:lnTo>
                <a:cubicBezTo>
                  <a:pt x="3097529" y="508663"/>
                  <a:pt x="3914934" y="207514"/>
                  <a:pt x="5549738" y="0"/>
                </a:cubicBezTo>
                <a:close/>
              </a:path>
            </a:pathLst>
          </a:custGeom>
          <a:blipFill rotWithShape="true">
            <a:blip r:embed="rId2"/>
            <a:srcRect/>
            <a:stretch>
              <a:fillRect t="0" l="-35843" b="0" r="-35585"/>
            </a:stretch>
          </a:blipFill>
          <a:ln cap="flat" cmpd="sng">
            <a:noFill/>
            <a:prstDash val="solid"/>
            <a:miter lim="800000"/>
          </a:ln>
          <a:effectLst>
            <a:outerShdw algn="ctr" blurRad="63500" rotWithShape="false" sx="102000" sy="102000">
              <a:srgbClr val="000000">
                <a:alpha val="40000"/>
              </a:srgbClr>
            </a:outerShdw>
          </a:effectLst>
        </p:spPr>
        <p:txBody>
          <a:bodyPr vert="horz" anchor="ctr" tIns="45720" lIns="91440" bIns="45720" rIns="91440"/>
          <a:p>
            <a:pPr algn="ctr" marL="0"/>
          </a:p>
        </p:txBody>
      </p:sp>
      <p:sp>
        <p:nvSpPr>
          <p:cNvPr name="TextBox 4" id="4"/>
          <p:cNvSpPr txBox="true"/>
          <p:nvPr/>
        </p:nvSpPr>
        <p:spPr>
          <a:xfrm>
            <a:off x="665172" y="3275143"/>
            <a:ext cx="3890108" cy="377026"/>
          </a:xfrm>
          <a:prstGeom prst="rect">
            <a:avLst/>
          </a:prstGeom>
          <a:noFill/>
          <a:ln>
            <a:noFill/>
          </a:ln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文山州：
教育需求降幅相对平缓
需重点关注州府文山市的资源扩容
楚雄州：
面临更剧烈的人口波动
需建立教育资源弹性调配机制</a:t>
            </a:r>
            <a:endParaRPr lang="en-US" sz="1100"/>
          </a:p>
        </p:txBody>
      </p:sp>
      <p:sp>
        <p:nvSpPr>
          <p:cNvPr name="TextBox 5" id="5"/>
          <p:cNvSpPr txBox="true"/>
          <p:nvPr/>
        </p:nvSpPr>
        <p:spPr>
          <a:xfrm>
            <a:off x="665172" y="2722931"/>
            <a:ext cx="3890108" cy="369332"/>
          </a:xfrm>
          <a:prstGeom prst="rect">
            <a:avLst/>
          </a:prstGeom>
          <a:noFill/>
          <a:ln>
            <a:noFill/>
          </a:ln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 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>
            <a:off x="788007" y="3208269"/>
            <a:ext cx="36000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7" id="7"/>
          <p:cNvCxnSpPr/>
          <p:nvPr/>
        </p:nvCxnSpPr>
        <p:spPr>
          <a:xfrm>
            <a:off x="1245205" y="3208269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8" id="8"/>
          <p:cNvCxnSpPr/>
          <p:nvPr/>
        </p:nvCxnSpPr>
        <p:spPr>
          <a:xfrm>
            <a:off x="1316637" y="3208269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chemeClr val="bg1">
            <a:satMod val="170000"/>
            <a:tint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3852635" y="2588902"/>
            <a:ext cx="7666265" cy="800219"/>
          </a:xfrm>
        </p:spPr>
        <p:txBody>
          <a:bodyPr vert="horz" anchor="t" tIns="45720" lIns="91440" bIns="45720" rIns="91440">
            <a:spAutoFit/>
          </a:bodyPr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46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五、结论与建议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9114218" y="1499373"/>
            <a:ext cx="2404682" cy="1089529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r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i="false" sz="7200" baseline="0" u="none">
                <a:solidFill>
                  <a:schemeClr val="tx1"/>
                </a:solidFill>
                <a:latin typeface="Arial"/>
                <a:ea typeface="Arial"/>
              </a:rPr>
              <a:t>05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2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5.1 战略建议</a:t>
            </a:r>
          </a:p>
        </p:txBody>
      </p:sp>
      <p:sp>
        <p:nvSpPr>
          <p:cNvPr name="AutoShape 3" id="3"/>
          <p:cNvSpPr/>
          <p:nvPr/>
        </p:nvSpPr>
        <p:spPr>
          <a:xfrm>
            <a:off x="1610043" y="1399223"/>
            <a:ext cx="3291205" cy="2020570"/>
          </a:xfrm>
          <a:prstGeom prst="rect">
            <a:avLst/>
          </a:prstGeom>
          <a:blipFill rotWithShape="true">
            <a:blip r:embed="rId2"/>
            <a:stretch>
              <a:fillRect t="0" l="-1000" b="0" r="0"/>
            </a:stretch>
          </a:blipFill>
          <a:ln w="38100">
            <a:solidFill>
              <a:schemeClr val="bg1"/>
            </a:solidFill>
          </a:ln>
        </p:spPr>
        <p:txBody>
          <a:bodyPr vert="horz" anchor="ctr" tIns="45720" lIns="91440" bIns="45720" rIns="91440"/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7229793" y="1399223"/>
            <a:ext cx="3291205" cy="2020570"/>
          </a:xfrm>
          <a:prstGeom prst="rect">
            <a:avLst/>
          </a:prstGeom>
          <a:blipFill rotWithShape="true">
            <a:blip r:embed="rId3"/>
            <a:stretch>
              <a:fillRect t="0" l="-1000" b="0" r="0"/>
            </a:stretch>
          </a:blipFill>
          <a:ln w="38100">
            <a:solidFill>
              <a:schemeClr val="bg1"/>
            </a:solidFill>
          </a:ln>
        </p:spPr>
        <p:txBody>
          <a:bodyPr vert="horz" anchor="ctr" tIns="45720" lIns="91440" bIns="45720" rIns="91440"/>
          <a:p>
            <a:pPr algn="ctr" marL="0"/>
          </a:p>
        </p:txBody>
      </p:sp>
      <p:sp>
        <p:nvSpPr>
          <p:cNvPr name="AutoShape 5" id="5"/>
          <p:cNvSpPr/>
          <p:nvPr/>
        </p:nvSpPr>
        <p:spPr>
          <a:xfrm>
            <a:off x="4111308" y="1194753"/>
            <a:ext cx="3956685" cy="2429510"/>
          </a:xfrm>
          <a:prstGeom prst="rect">
            <a:avLst/>
          </a:prstGeom>
          <a:blipFill rotWithShape="true">
            <a:blip r:embed="rId4"/>
            <a:stretch>
              <a:fillRect t="0" l="-1000" b="0" r="0"/>
            </a:stretch>
          </a:blipFill>
          <a:ln w="31750">
            <a:solidFill>
              <a:schemeClr val="bg1"/>
            </a:solidFill>
          </a:ln>
        </p:spPr>
        <p:txBody>
          <a:bodyPr vert="horz" anchor="ctr" tIns="45720" lIns="91440" bIns="45720" rIns="91440"/>
          <a:p>
            <a:pPr algn="ctr" marL="0"/>
          </a:p>
        </p:txBody>
      </p:sp>
      <p:sp>
        <p:nvSpPr>
          <p:cNvPr name="TextBox 6" id="6"/>
          <p:cNvSpPr txBox="true"/>
          <p:nvPr/>
        </p:nvSpPr>
        <p:spPr>
          <a:xfrm>
            <a:off x="2560320" y="4026853"/>
            <a:ext cx="7005099" cy="369332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ctr" fontAlgn="auto" marL="0">
              <a:lnSpc>
                <a:spcPct val="100000"/>
              </a:lnSpc>
              <a:defRPr/>
            </a:pPr>
            <a:r>
              <a:rPr lang="zh-CN" b="true" i="false" sz="1800" baseline="0" u="none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100"/>
          </a:p>
        </p:txBody>
      </p:sp>
      <p:sp>
        <p:nvSpPr>
          <p:cNvPr name="TextBox 7" id="7"/>
          <p:cNvSpPr txBox="true"/>
          <p:nvPr/>
        </p:nvSpPr>
        <p:spPr>
          <a:xfrm>
            <a:off x="2562905" y="4464368"/>
            <a:ext cx="7024618" cy="70057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fontAlgn="auto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</a:rPr>
              <a:t>1. 建立动态调整机制：
每3年修订资源配置标准
建立学区资源池共享系统
2. 优化空间布局：
文山州：加强州府教育枢纽建设
楚雄州：推进"城镇教育带"规划
3. 教师队伍转型：
实施"存量优化+定向培养"计划
建立跨学区教师流动制度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anchor="b" tIns="45720" lIns="91440" bIns="45720" rIns="91440"/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2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5.2 实施路径</a:t>
            </a:r>
          </a:p>
        </p:txBody>
      </p:sp>
      <p:pic>
        <p:nvPicPr>
          <p:cNvPr name="image6.jpeg" id="3"/>
          <p:cNvPicPr>
            <a:picLocks noChangeAspect="true"/>
          </p:cNvPicPr>
          <p:nvPr/>
        </p:nvPicPr>
        <p:blipFill>
          <a:blip r:embed="rId2"/>
          <a:stretch>
            <a:fillRect t="0" l="0" b="0" r="0"/>
          </a:stretch>
        </p:blipFill>
        <p:spPr>
          <a:xfrm>
            <a:off x="5367479" y="1765086"/>
            <a:ext cx="6824521" cy="4227440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rot="5400000">
            <a:off x="4453025" y="1111604"/>
            <a:ext cx="2604055" cy="3801316"/>
          </a:xfrm>
          <a:custGeom>
            <a:avLst/>
            <a:gdLst/>
            <a:ahLst/>
            <a:cxnLst/>
            <a:rect r="r" b="b" t="t" l="l"/>
            <a:pathLst>
              <a:path w="2604055" h="3801316" stroke="true" fill="norm" extrusionOk="true">
                <a:moveTo>
                  <a:pt x="476443" y="2724393"/>
                </a:moveTo>
                <a:lnTo>
                  <a:pt x="476443" y="2616393"/>
                </a:lnTo>
                <a:lnTo>
                  <a:pt x="2604055" y="2616393"/>
                </a:lnTo>
                <a:lnTo>
                  <a:pt x="2604055" y="2724393"/>
                </a:lnTo>
                <a:close/>
                <a:moveTo>
                  <a:pt x="361441" y="2616393"/>
                </a:moveTo>
                <a:lnTo>
                  <a:pt x="361441" y="0"/>
                </a:lnTo>
                <a:lnTo>
                  <a:pt x="476443" y="0"/>
                </a:lnTo>
                <a:lnTo>
                  <a:pt x="476443" y="2616393"/>
                </a:lnTo>
                <a:close/>
                <a:moveTo>
                  <a:pt x="361441" y="3801316"/>
                </a:moveTo>
                <a:lnTo>
                  <a:pt x="361441" y="2724393"/>
                </a:lnTo>
                <a:lnTo>
                  <a:pt x="476443" y="2724393"/>
                </a:lnTo>
                <a:lnTo>
                  <a:pt x="476443" y="3801316"/>
                </a:lnTo>
                <a:close/>
                <a:moveTo>
                  <a:pt x="0" y="2724393"/>
                </a:moveTo>
                <a:lnTo>
                  <a:pt x="0" y="2616393"/>
                </a:lnTo>
                <a:lnTo>
                  <a:pt x="361441" y="2616393"/>
                </a:lnTo>
                <a:lnTo>
                  <a:pt x="361441" y="2724393"/>
                </a:lnTo>
                <a:close/>
              </a:path>
            </a:pathLst>
          </a:custGeom>
          <a:solidFill>
            <a:srgbClr val="CAD5E8"/>
          </a:solidFill>
          <a:ln>
            <a:noFill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TextBox 5" id="5"/>
          <p:cNvSpPr txBox="true"/>
          <p:nvPr/>
        </p:nvSpPr>
        <p:spPr>
          <a:xfrm>
            <a:off x="665172" y="3275143"/>
            <a:ext cx="3890108" cy="377026"/>
          </a:xfrm>
          <a:prstGeom prst="rect">
            <a:avLst/>
          </a:prstGeom>
          <a:noFill/>
          <a:ln>
            <a:noFill/>
          </a:ln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短期（2023-2025）：
  冻结乡村新校舍建设审批
  启动教师转岗培训计划
中期（2026-2030）：
  完成城镇学校改扩建
  建立智慧教育资源共享平台
长期（2031-2035）：
  形成弹性教育资源配置体系
  实现城乡教育质量均衡化</a:t>
            </a:r>
            <a:endParaRPr lang="en-US" sz="1100"/>
          </a:p>
        </p:txBody>
      </p:sp>
      <p:sp>
        <p:nvSpPr>
          <p:cNvPr name="TextBox 6" id="6"/>
          <p:cNvSpPr txBox="true"/>
          <p:nvPr/>
        </p:nvSpPr>
        <p:spPr>
          <a:xfrm>
            <a:off x="665172" y="2722931"/>
            <a:ext cx="3890108" cy="369332"/>
          </a:xfrm>
          <a:prstGeom prst="rect">
            <a:avLst/>
          </a:prstGeom>
          <a:noFill/>
          <a:ln>
            <a:noFill/>
          </a:ln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 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>
            <a:off x="788007" y="3208269"/>
            <a:ext cx="36000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8" id="8"/>
          <p:cNvCxnSpPr/>
          <p:nvPr/>
        </p:nvCxnSpPr>
        <p:spPr>
          <a:xfrm>
            <a:off x="1245205" y="3208269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name="Connector 9" id="9"/>
          <p:cNvCxnSpPr/>
          <p:nvPr/>
        </p:nvCxnSpPr>
        <p:spPr>
          <a:xfrm>
            <a:off x="1316637" y="3208269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254000" y="254000"/>
            <a:ext cx="11684000" cy="853440"/>
          </a:xfrm>
          <a:prstGeom prst="rect">
            <a:avLst/>
          </a:prstGeom>
          <a:noFill/>
        </p:spPr>
        <p:txBody>
          <a:bodyPr vert="horz" anchor="ctr" wrap="none" tIns="45720" lIns="91440" bIns="45720" rIns="91440">
            <a:noAutofit/>
          </a:bodyPr>
          <a:p>
            <a:pPr algn="l" indent="0" marL="0"/>
            <a:r>
              <a:rPr lang="zh-CN" b="true" i="false" sz="4500" spc="-137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5.2 实施路径</a:t>
            </a:r>
          </a:p>
        </p:txBody>
      </p:sp>
      <p:sp>
        <p:nvSpPr>
          <p:cNvPr name="AutoShape 3" id="3"/>
          <p:cNvSpPr/>
          <p:nvPr/>
        </p:nvSpPr>
        <p:spPr>
          <a:xfrm>
            <a:off x="4361688" y="1361440"/>
            <a:ext cx="3595624" cy="1498600"/>
          </a:xfrm>
          <a:prstGeom prst="roundRect">
            <a:avLst>
              <a:gd name="adj" fmla="val 1647"/>
            </a:avLst>
          </a:prstGeom>
          <a:solidFill>
            <a:schemeClr val="accent1">
              <a:lumMod val="20000"/>
              <a:lumOff val="80000"/>
            </a:schemeClr>
          </a:solidFill>
        </p:spPr>
      </p:sp>
      <p:sp>
        <p:nvSpPr>
          <p:cNvPr name="AutoShape 4" id="4"/>
          <p:cNvSpPr/>
          <p:nvPr/>
        </p:nvSpPr>
        <p:spPr>
          <a:xfrm>
            <a:off x="4425188" y="1424940"/>
            <a:ext cx="3468624" cy="1371600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noAutofit/>
          </a:bodyPr>
          <a:p>
            <a:pPr algn="l" indent="0" marL="0">
              <a:lnSpc>
                <a:spcPct val="120000"/>
              </a:lnSpc>
            </a:pPr>
            <a:r>
              <a:rPr lang="en-US" b="false" i="false" sz="1200" spc="-24" baseline="0" u="none">
                <a:solidFill>
                  <a:srgbClr val="272525"/>
                </a:solidFill>
                <a:latin typeface="Consolas"/>
                <a:ea typeface="Consolas"/>
              </a:rPr>
              <a:t>注：本大纲采用对比式结构设计，每部分均包含：</a:t>
            </a:r>
          </a:p>
          <a:p>
            <a:pPr algn="l" indent="0" marL="0">
              <a:lnSpc>
                <a:spcPct val="120000"/>
              </a:lnSpc>
            </a:pPr>
            <a:r>
              <a:rPr lang="en-US" b="false" i="false" sz="1200" spc="-24" baseline="0" u="none">
                <a:solidFill>
                  <a:srgbClr val="272525"/>
                </a:solidFill>
                <a:latin typeface="Consolas"/>
                <a:ea typeface="Consolas"/>
              </a:rPr>
              <a:t>1. 数据可视化建议（表格/图表）</a:t>
            </a:r>
          </a:p>
          <a:p>
            <a:pPr algn="l" indent="0" marL="0">
              <a:lnSpc>
                <a:spcPct val="120000"/>
              </a:lnSpc>
            </a:pPr>
            <a:r>
              <a:rPr lang="en-US" b="false" i="false" sz="1200" spc="-24" baseline="0" u="none">
                <a:solidFill>
                  <a:srgbClr val="272525"/>
                </a:solidFill>
                <a:latin typeface="Consolas"/>
                <a:ea typeface="Consolas"/>
              </a:rPr>
              <a:t>2. 关键结论提炼框</a:t>
            </a:r>
          </a:p>
          <a:p>
            <a:pPr algn="l" indent="0" marL="0">
              <a:lnSpc>
                <a:spcPct val="120000"/>
              </a:lnSpc>
            </a:pPr>
            <a:r>
              <a:rPr lang="en-US" b="false" i="false" sz="1200" spc="-24" baseline="0" u="none">
                <a:solidFill>
                  <a:srgbClr val="272525"/>
                </a:solidFill>
                <a:latin typeface="Consolas"/>
                <a:ea typeface="Consolas"/>
              </a:rPr>
              <a:t>3. 具体实施路径指引</a:t>
            </a:r>
          </a:p>
          <a:p>
            <a:pPr algn="l" indent="0" marL="0">
              <a:lnSpc>
                <a:spcPct val="120000"/>
              </a:lnSpc>
            </a:pPr>
            <a:r>
              <a:rPr lang="en-US" b="false" i="false" sz="1200" spc="-24" baseline="0" u="none">
                <a:solidFill>
                  <a:srgbClr val="272525"/>
                </a:solidFill>
                <a:latin typeface="Consolas"/>
                <a:ea typeface="Consolas"/>
              </a:rPr>
              <a:t>4. 区域差异化策略标注</a:t>
            </a:r>
          </a:p>
          <a:p>
            <a:pPr algn="l" indent="0" marL="0">
              <a:lnSpc>
                <a:spcPct val="120000"/>
              </a:lnSpc>
            </a:pPr>
            <a:r>
              <a:rPr lang="en-US" b="false" i="false" sz="1200" spc="-24" baseline="0" u="none">
                <a:solidFill>
                  <a:srgbClr val="272525"/>
                </a:solidFill>
                <a:latin typeface="Consolas"/>
                <a:ea typeface="Consolas"/>
              </a:rPr>
              <a:t>适合制作20-25页的专业分析型PPT。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gradFill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1" y="1130300"/>
            <a:ext cx="5525795" cy="2576421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true" i="false" sz="5400" baseline="0" u="none" altLang="en-US">
                <a:solidFill>
                  <a:schemeClr val="tx1"/>
                </a:solidFill>
                <a:latin typeface="微软雅黑"/>
                <a:ea typeface="微软雅黑"/>
              </a:rPr>
              <a:t>敬请指正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86ABE8"/>
      </a:accent1>
      <a:accent2>
        <a:srgbClr val="F968A6"/>
      </a:accent2>
      <a:accent3>
        <a:srgbClr val="4FAFCC"/>
      </a:accent3>
      <a:accent4>
        <a:srgbClr val="A8A8A8"/>
      </a:accent4>
      <a:accent5>
        <a:srgbClr val="ACACAC"/>
      </a:accent5>
      <a:accent6>
        <a:srgbClr val="B2B2B2"/>
      </a:accent6>
      <a:hlink>
        <a:srgbClr val="F84D4D"/>
      </a:hlink>
      <a:folHlink>
        <a:srgbClr val="979797"/>
      </a:folHlink>
    </a:clrScheme>
    <a:fontScheme name="Office">
      <a:majorFont>
        <a:latin typeface="Arial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全屏显示(4:3)</PresentationFormat>
  <Paragraphs>0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2" baseType="lpstr">
      <vt:lpstr>Arial</vt:lpstr>
      <vt:lpstr>Office Theme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2025-06-14T00:30:34Z</dcterms:created>
  <cp:lastModifiedBy>user</cp:lastModifiedBy>
  <dcterms:modified xsi:type="dcterms:W3CDTF">2025-06-14T00:30:34Z</dcterms:modified>
  <cp:revision>1</cp:revi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pid="2" fmtid="{D5CDD505-2E9C-101B-9397-08002B2CF9AE}" name="copyright">
    <vt:lpwstr>https://docmee.cn</vt:lpwstr>
  </property>
  <property pid="3" fmtid="{D5CDD505-2E9C-101B-9397-08002B2CF9AE}" name="developer">
    <vt:lpwstr>https://github.com/veasion</vt:lpwstr>
  </property>
</Properties>
</file>