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2" r:id="rId6"/>
    <p:sldId id="257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9" autoAdjust="0"/>
  </p:normalViewPr>
  <p:slideViewPr>
    <p:cSldViewPr snapToGrid="0">
      <p:cViewPr varScale="1">
        <p:scale>
          <a:sx n="115" d="100"/>
          <a:sy n="115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91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240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34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63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87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65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44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95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45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601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D6AD2-D9C0-412B-B68C-6BB8F583C6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11EF8-27A8-4B85-9672-F491D94252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84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34227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 smtClean="0"/>
              <a:t>数据交换平台</a:t>
            </a:r>
            <a:r>
              <a:rPr lang="zh-CN" altLang="en-US" dirty="0"/>
              <a:t>架构</a:t>
            </a:r>
            <a:r>
              <a:rPr lang="zh-CN" altLang="en-US" dirty="0" smtClean="0"/>
              <a:t>设计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4800" dirty="0" smtClean="0"/>
              <a:t>(</a:t>
            </a:r>
            <a:r>
              <a:rPr lang="zh-CN" altLang="en-US" sz="4800" dirty="0" smtClean="0"/>
              <a:t>讨论稿</a:t>
            </a:r>
            <a:r>
              <a:rPr lang="en-US" altLang="zh-CN" sz="4800" dirty="0" smtClean="0"/>
              <a:t>)</a:t>
            </a:r>
            <a:endParaRPr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611815" y="5527554"/>
            <a:ext cx="3458308" cy="618270"/>
          </a:xfrm>
        </p:spPr>
        <p:txBody>
          <a:bodyPr>
            <a:normAutofit/>
          </a:bodyPr>
          <a:lstStyle/>
          <a:p>
            <a:pPr algn="r"/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大数据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张峻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2020-05-30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7071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3243"/>
            <a:ext cx="10515600" cy="61082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1-</a:t>
            </a:r>
            <a:r>
              <a:rPr lang="zh-CN" altLang="en-US" sz="3600" dirty="0" smtClean="0"/>
              <a:t>数据交换核心流程</a:t>
            </a:r>
            <a:endParaRPr lang="zh-CN" altLang="en-US" sz="3600" dirty="0"/>
          </a:p>
        </p:txBody>
      </p:sp>
      <p:sp>
        <p:nvSpPr>
          <p:cNvPr id="3" name="圆角矩形 2"/>
          <p:cNvSpPr/>
          <p:nvPr/>
        </p:nvSpPr>
        <p:spPr>
          <a:xfrm>
            <a:off x="3332214" y="1262469"/>
            <a:ext cx="6709956" cy="640080"/>
          </a:xfrm>
          <a:prstGeom prst="roundRect">
            <a:avLst>
              <a:gd name="adj" fmla="val 787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数据交换与汇集服务（</a:t>
            </a: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Service/Open API/GRPC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圆柱形 3"/>
          <p:cNvSpPr/>
          <p:nvPr/>
        </p:nvSpPr>
        <p:spPr>
          <a:xfrm>
            <a:off x="3529348" y="4419212"/>
            <a:ext cx="1859281" cy="696686"/>
          </a:xfrm>
          <a:prstGeom prst="ca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 </a:t>
            </a:r>
            <a:r>
              <a:rPr lang="zh-CN" altLang="en-US" sz="12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数据库</a:t>
            </a:r>
            <a:endParaRPr lang="zh-CN" altLang="en-US" sz="12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圆柱形 4"/>
          <p:cNvSpPr/>
          <p:nvPr/>
        </p:nvSpPr>
        <p:spPr>
          <a:xfrm>
            <a:off x="5757552" y="4419212"/>
            <a:ext cx="1859281" cy="696686"/>
          </a:xfrm>
          <a:prstGeom prst="ca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ElasticSearch </a:t>
            </a:r>
            <a:r>
              <a:rPr lang="zh-CN" altLang="en-US" sz="12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索引库</a:t>
            </a:r>
            <a:endParaRPr lang="zh-CN" altLang="en-US" sz="12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圆柱形 5"/>
          <p:cNvSpPr/>
          <p:nvPr/>
        </p:nvSpPr>
        <p:spPr>
          <a:xfrm>
            <a:off x="7985756" y="4419212"/>
            <a:ext cx="1859281" cy="696686"/>
          </a:xfrm>
          <a:prstGeom prst="ca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Kafka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日志</a:t>
            </a:r>
            <a:r>
              <a:rPr lang="zh-CN" altLang="en-US" sz="12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库</a:t>
            </a:r>
            <a:endParaRPr lang="zh-CN" altLang="en-US" sz="12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圆柱形 6"/>
          <p:cNvSpPr/>
          <p:nvPr/>
        </p:nvSpPr>
        <p:spPr>
          <a:xfrm>
            <a:off x="4430682" y="5803998"/>
            <a:ext cx="4580312" cy="696686"/>
          </a:xfrm>
          <a:prstGeom prst="can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HBase </a:t>
            </a:r>
            <a:r>
              <a:rPr lang="zh-CN" altLang="en-US" sz="14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数据仓库</a:t>
            </a:r>
            <a:endParaRPr lang="zh-CN" altLang="en-US" sz="14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上下箭头 8"/>
          <p:cNvSpPr/>
          <p:nvPr/>
        </p:nvSpPr>
        <p:spPr>
          <a:xfrm>
            <a:off x="3964381" y="2801389"/>
            <a:ext cx="989214" cy="1487985"/>
          </a:xfrm>
          <a:prstGeom prst="upDownArrow">
            <a:avLst>
              <a:gd name="adj1" fmla="val 76891"/>
              <a:gd name="adj2" fmla="val 2731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结构化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</a:t>
            </a: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处理</a:t>
            </a: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管道</a:t>
            </a:r>
          </a:p>
        </p:txBody>
      </p:sp>
      <p:sp>
        <p:nvSpPr>
          <p:cNvPr id="10" name="下箭头 9"/>
          <p:cNvSpPr/>
          <p:nvPr/>
        </p:nvSpPr>
        <p:spPr>
          <a:xfrm>
            <a:off x="6471061" y="5245735"/>
            <a:ext cx="432262" cy="42842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>
            <a:off x="8181106" y="5245735"/>
            <a:ext cx="432262" cy="42842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下箭头 11"/>
          <p:cNvSpPr/>
          <p:nvPr/>
        </p:nvSpPr>
        <p:spPr>
          <a:xfrm>
            <a:off x="4844537" y="5245735"/>
            <a:ext cx="432262" cy="42842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上下箭头 12"/>
          <p:cNvSpPr/>
          <p:nvPr/>
        </p:nvSpPr>
        <p:spPr>
          <a:xfrm>
            <a:off x="6192585" y="2801389"/>
            <a:ext cx="989214" cy="1487985"/>
          </a:xfrm>
          <a:prstGeom prst="upDownArrow">
            <a:avLst>
              <a:gd name="adj1" fmla="val 76891"/>
              <a:gd name="adj2" fmla="val 2731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半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非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结构化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</a:t>
            </a: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处理</a:t>
            </a: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管道</a:t>
            </a:r>
          </a:p>
        </p:txBody>
      </p:sp>
      <p:sp>
        <p:nvSpPr>
          <p:cNvPr id="14" name="上下箭头 13"/>
          <p:cNvSpPr/>
          <p:nvPr/>
        </p:nvSpPr>
        <p:spPr>
          <a:xfrm>
            <a:off x="8490655" y="2801389"/>
            <a:ext cx="989214" cy="1487985"/>
          </a:xfrm>
          <a:prstGeom prst="upDownArrow">
            <a:avLst>
              <a:gd name="adj1" fmla="val 76891"/>
              <a:gd name="adj2" fmla="val 2731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行为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</a:t>
            </a: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处理</a:t>
            </a: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管道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3332214" y="2032387"/>
            <a:ext cx="6709956" cy="640080"/>
          </a:xfrm>
          <a:prstGeom prst="roundRect">
            <a:avLst>
              <a:gd name="adj" fmla="val 787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数据抽取、验证、过滤、加载服务（</a:t>
            </a: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ETL/GO Component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221280" y="1263518"/>
            <a:ext cx="639878" cy="5238215"/>
          </a:xfrm>
          <a:prstGeom prst="roundRect">
            <a:avLst>
              <a:gd name="adj" fmla="val 787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教育行业数据标准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数据交换规范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1040268" y="1262469"/>
            <a:ext cx="639879" cy="5238215"/>
          </a:xfrm>
          <a:prstGeom prst="roundRect">
            <a:avLst>
              <a:gd name="adj" fmla="val 787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网络安全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保障体系与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安全管理制度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18286" y="1262468"/>
            <a:ext cx="1844386" cy="643254"/>
            <a:chOff x="875858" y="2029138"/>
            <a:chExt cx="1844386" cy="643254"/>
          </a:xfrm>
        </p:grpSpPr>
        <p:sp>
          <p:nvSpPr>
            <p:cNvPr id="19" name="矩形 18"/>
            <p:cNvSpPr/>
            <p:nvPr/>
          </p:nvSpPr>
          <p:spPr>
            <a:xfrm>
              <a:off x="875858" y="2285775"/>
              <a:ext cx="1546168" cy="38661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dk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接 入 系 统</a:t>
              </a:r>
              <a:endParaRPr lang="zh-CN" altLang="en-US" sz="1200" dirty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3456" y="2159118"/>
              <a:ext cx="1546168" cy="38661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dk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接 入 系 统</a:t>
              </a:r>
              <a:endParaRPr lang="zh-CN" altLang="en-US" sz="1200" dirty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174076" y="2029138"/>
              <a:ext cx="1546168" cy="38661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dk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接 入 系 统</a:t>
              </a:r>
              <a:endParaRPr lang="zh-CN" altLang="en-US" sz="1200" dirty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518286" y="2159118"/>
            <a:ext cx="1844386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遗 留 系 统</a:t>
            </a:r>
            <a:endParaRPr lang="zh-CN" altLang="en-US" sz="12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541782" y="2146518"/>
            <a:ext cx="611322" cy="39921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左右箭头 24"/>
          <p:cNvSpPr/>
          <p:nvPr/>
        </p:nvSpPr>
        <p:spPr>
          <a:xfrm>
            <a:off x="2541782" y="1388835"/>
            <a:ext cx="611322" cy="390230"/>
          </a:xfrm>
          <a:prstGeom prst="leftRightArrow">
            <a:avLst>
              <a:gd name="adj1" fmla="val 50000"/>
              <a:gd name="adj2" fmla="val 4046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40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3243"/>
            <a:ext cx="10515600" cy="61082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2-</a:t>
            </a:r>
            <a:r>
              <a:rPr lang="zh-CN" altLang="en-US" sz="3600" dirty="0"/>
              <a:t>数据</a:t>
            </a:r>
            <a:r>
              <a:rPr lang="zh-CN" altLang="en-US" sz="3600" dirty="0" smtClean="0"/>
              <a:t>交换功能架构</a:t>
            </a:r>
            <a:endParaRPr lang="zh-CN" altLang="en-US" sz="3600" dirty="0"/>
          </a:p>
        </p:txBody>
      </p:sp>
      <p:sp>
        <p:nvSpPr>
          <p:cNvPr id="3" name="圆角矩形 2"/>
          <p:cNvSpPr/>
          <p:nvPr/>
        </p:nvSpPr>
        <p:spPr>
          <a:xfrm>
            <a:off x="4752702" y="2035556"/>
            <a:ext cx="2687189" cy="4440062"/>
          </a:xfrm>
          <a:prstGeom prst="roundRect">
            <a:avLst>
              <a:gd name="adj" fmla="val 447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交 换 服 务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7598425" y="2035556"/>
            <a:ext cx="2687189" cy="2137436"/>
          </a:xfrm>
          <a:prstGeom prst="roundRect">
            <a:avLst>
              <a:gd name="adj" fmla="val 460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汇 集 服 务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906979" y="2035555"/>
            <a:ext cx="2687189" cy="4440063"/>
          </a:xfrm>
          <a:prstGeom prst="roundRect">
            <a:avLst>
              <a:gd name="adj" fmla="val 38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交 换 管 理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598425" y="4330934"/>
            <a:ext cx="2687189" cy="2144684"/>
          </a:xfrm>
          <a:prstGeom prst="roundRect">
            <a:avLst>
              <a:gd name="adj" fmla="val 787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 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 务</a:t>
            </a:r>
          </a:p>
        </p:txBody>
      </p:sp>
      <p:sp>
        <p:nvSpPr>
          <p:cNvPr id="7" name="矩形 6"/>
          <p:cNvSpPr/>
          <p:nvPr/>
        </p:nvSpPr>
        <p:spPr>
          <a:xfrm>
            <a:off x="2064454" y="2599696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接 入 系 统 管 理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64454" y="3072397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源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配 置 管 理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63301" y="3540603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元 数 据 </a:t>
            </a:r>
            <a:r>
              <a: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</a:t>
            </a:r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规 则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管 理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63300" y="4022829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订 阅 </a:t>
            </a:r>
            <a:r>
              <a: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</a:t>
            </a:r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 布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管 理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3300" y="4502050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访 问 权 限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管 理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63299" y="4981271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 织 机 构 目 录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管 理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63298" y="5460492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 换 </a:t>
            </a:r>
            <a:r>
              <a: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</a:t>
            </a:r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 集 数 据 查 询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63298" y="5936487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 台 监 控 数 据 统 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09603" y="2599696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接 入 系 统 鉴 权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09603" y="3072397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共 享 </a:t>
            </a:r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 库 服 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务</a:t>
            </a:r>
          </a:p>
        </p:txBody>
      </p:sp>
      <p:sp>
        <p:nvSpPr>
          <p:cNvPr id="17" name="矩形 16"/>
          <p:cNvSpPr/>
          <p:nvPr/>
        </p:nvSpPr>
        <p:spPr>
          <a:xfrm>
            <a:off x="4908450" y="3540603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交 换 入 库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08449" y="4022829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校 验 过 滤 服 务</a:t>
            </a:r>
            <a:endParaRPr lang="zh-CN" altLang="en-US" sz="1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08449" y="4502050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映 射 转 换 服 务</a:t>
            </a:r>
            <a:endParaRPr lang="zh-CN" altLang="en-US" sz="1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08448" y="4981271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订 阅 发 布 服 务</a:t>
            </a:r>
            <a:endParaRPr lang="zh-CN" altLang="en-US" sz="1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08447" y="5460492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交 换 监 控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08447" y="5936487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源 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持 久 化 服 务</a:t>
            </a:r>
          </a:p>
        </p:txBody>
      </p:sp>
      <p:sp>
        <p:nvSpPr>
          <p:cNvPr id="23" name="矩形 22"/>
          <p:cNvSpPr/>
          <p:nvPr/>
        </p:nvSpPr>
        <p:spPr>
          <a:xfrm>
            <a:off x="7747014" y="2599696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流 入 库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47014" y="3072397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流 处 理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45861" y="3540603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汇 集 监 控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45860" y="4963736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</a:t>
            </a:r>
            <a:r>
              <a:rPr lang="en-US" altLang="zh-CN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 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 作 任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745859" y="5442957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 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任 务 调 度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45859" y="5918952"/>
            <a:ext cx="2374543" cy="3866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 </a:t>
            </a:r>
            <a:r>
              <a:rPr lang="zh-CN" altLang="en-US" sz="110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进 度 监 控 服 务</a:t>
            </a:r>
            <a:endParaRPr lang="zh-CN" altLang="en-US" sz="110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906974" y="1238596"/>
            <a:ext cx="8378640" cy="649406"/>
          </a:xfrm>
          <a:prstGeom prst="roundRect">
            <a:avLst>
              <a:gd name="adj" fmla="val 1484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 换 、汇 集 与 管 理 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务 接 口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 Web Service / Open API / GRPC )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299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722171" y="1747378"/>
            <a:ext cx="6747658" cy="1727342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+ 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 用 服 务 器（ 共用一台 ）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3243"/>
            <a:ext cx="10515600" cy="61082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3-</a:t>
            </a:r>
            <a:r>
              <a:rPr lang="zh-CN" altLang="en-US" sz="3600" dirty="0" smtClean="0"/>
              <a:t>数据</a:t>
            </a:r>
            <a:r>
              <a:rPr lang="zh-CN" altLang="en-US" sz="3600" dirty="0" smtClean="0"/>
              <a:t>交换双机部署</a:t>
            </a:r>
            <a:r>
              <a:rPr lang="zh-CN" altLang="en-US" sz="3600" dirty="0" smtClean="0"/>
              <a:t>架构</a:t>
            </a:r>
            <a:endParaRPr lang="zh-CN" altLang="en-US" sz="3600" dirty="0"/>
          </a:p>
        </p:txBody>
      </p:sp>
      <p:sp>
        <p:nvSpPr>
          <p:cNvPr id="7" name="圆角矩形 6"/>
          <p:cNvSpPr/>
          <p:nvPr/>
        </p:nvSpPr>
        <p:spPr>
          <a:xfrm>
            <a:off x="2722171" y="3653763"/>
            <a:ext cx="6747658" cy="1791073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持 久 化 服 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务 器（ 共用一台 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立方体 10"/>
          <p:cNvSpPr/>
          <p:nvPr/>
        </p:nvSpPr>
        <p:spPr>
          <a:xfrm>
            <a:off x="4224614" y="2398903"/>
            <a:ext cx="1617970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数据交换管理系统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+ React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立方体 11"/>
          <p:cNvSpPr/>
          <p:nvPr/>
        </p:nvSpPr>
        <p:spPr>
          <a:xfrm>
            <a:off x="6089193" y="2398903"/>
            <a:ext cx="1617970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数据交换与汇集服务</a:t>
            </a:r>
            <a:endParaRPr lang="en-US" altLang="zh-CN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+ ETL </a:t>
            </a: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立方体 12"/>
          <p:cNvSpPr/>
          <p:nvPr/>
        </p:nvSpPr>
        <p:spPr>
          <a:xfrm>
            <a:off x="3433161" y="4390336"/>
            <a:ext cx="1617970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 </a:t>
            </a: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立方体 13"/>
          <p:cNvSpPr/>
          <p:nvPr/>
        </p:nvSpPr>
        <p:spPr>
          <a:xfrm>
            <a:off x="5293042" y="4390336"/>
            <a:ext cx="1617970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索 引 库（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ElasticSearch </a:t>
            </a: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立方体 14"/>
          <p:cNvSpPr/>
          <p:nvPr/>
        </p:nvSpPr>
        <p:spPr>
          <a:xfrm>
            <a:off x="7139247" y="4390336"/>
            <a:ext cx="1617970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 志 库</a:t>
            </a:r>
            <a:endParaRPr lang="en-US" altLang="zh-CN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Kafka </a:t>
            </a: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0187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3243"/>
            <a:ext cx="10515600" cy="61082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4</a:t>
            </a:r>
            <a:r>
              <a:rPr lang="en-US" altLang="zh-CN" sz="3600" dirty="0" smtClean="0"/>
              <a:t>- </a:t>
            </a:r>
            <a:r>
              <a:rPr lang="zh-CN" altLang="en-US" sz="3600" dirty="0" smtClean="0"/>
              <a:t>数据交换集群部署架构</a:t>
            </a:r>
            <a:endParaRPr lang="zh-CN" altLang="en-US" sz="3600" dirty="0"/>
          </a:p>
        </p:txBody>
      </p:sp>
      <p:sp>
        <p:nvSpPr>
          <p:cNvPr id="3" name="圆角矩形 2"/>
          <p:cNvSpPr/>
          <p:nvPr/>
        </p:nvSpPr>
        <p:spPr>
          <a:xfrm>
            <a:off x="1321719" y="1230600"/>
            <a:ext cx="1921873" cy="729815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负载均衡服务器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Nginx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259766" y="1230600"/>
            <a:ext cx="1921873" cy="729816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应用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负载均衡服务器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Nginx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529988" y="2216721"/>
            <a:ext cx="7390463" cy="1440877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 用 服 务 器 集 群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5134" y="2216721"/>
            <a:ext cx="4015047" cy="1440877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 务 器 集 群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立方体 5"/>
          <p:cNvSpPr/>
          <p:nvPr/>
        </p:nvSpPr>
        <p:spPr>
          <a:xfrm>
            <a:off x="565507" y="2657132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数据交换管理系统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+ React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立方体 6"/>
          <p:cNvSpPr/>
          <p:nvPr/>
        </p:nvSpPr>
        <p:spPr>
          <a:xfrm>
            <a:off x="2561704" y="2657132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数据交换管理系统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+ React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09371" y="2820235"/>
            <a:ext cx="34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12" name="立方体 11"/>
          <p:cNvSpPr/>
          <p:nvPr/>
        </p:nvSpPr>
        <p:spPr>
          <a:xfrm>
            <a:off x="4792284" y="2657132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</a:t>
            </a: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立方体 12"/>
          <p:cNvSpPr/>
          <p:nvPr/>
        </p:nvSpPr>
        <p:spPr>
          <a:xfrm>
            <a:off x="6478505" y="2657132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数据交换</a:t>
            </a:r>
            <a:r>
              <a:rPr lang="zh-CN" altLang="en-US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立方体 13"/>
          <p:cNvSpPr/>
          <p:nvPr/>
        </p:nvSpPr>
        <p:spPr>
          <a:xfrm>
            <a:off x="8538802" y="2657132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数据汇集服务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立方体 14"/>
          <p:cNvSpPr/>
          <p:nvPr/>
        </p:nvSpPr>
        <p:spPr>
          <a:xfrm>
            <a:off x="10225023" y="2657132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47418" y="2823004"/>
            <a:ext cx="34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17" name="圆角矩形 16"/>
          <p:cNvSpPr/>
          <p:nvPr/>
        </p:nvSpPr>
        <p:spPr>
          <a:xfrm>
            <a:off x="275134" y="3913903"/>
            <a:ext cx="4015047" cy="2570024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库 服 务 器 集 群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立方体 17"/>
          <p:cNvSpPr/>
          <p:nvPr/>
        </p:nvSpPr>
        <p:spPr>
          <a:xfrm>
            <a:off x="1559448" y="4444621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 Cluster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立方体 18"/>
          <p:cNvSpPr/>
          <p:nvPr/>
        </p:nvSpPr>
        <p:spPr>
          <a:xfrm>
            <a:off x="574959" y="5464491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 NDB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立方体 19"/>
          <p:cNvSpPr/>
          <p:nvPr/>
        </p:nvSpPr>
        <p:spPr>
          <a:xfrm>
            <a:off x="2584808" y="5464491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 NDB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31540" y="5602222"/>
            <a:ext cx="34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22" name="圆角矩形 21"/>
          <p:cNvSpPr/>
          <p:nvPr/>
        </p:nvSpPr>
        <p:spPr>
          <a:xfrm>
            <a:off x="4529988" y="3903186"/>
            <a:ext cx="7390463" cy="1561305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持 久 化 服 务 器 集 群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立方体 22"/>
          <p:cNvSpPr/>
          <p:nvPr/>
        </p:nvSpPr>
        <p:spPr>
          <a:xfrm>
            <a:off x="4792284" y="4444621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索 引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ElasticSearch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立方体 23"/>
          <p:cNvSpPr/>
          <p:nvPr/>
        </p:nvSpPr>
        <p:spPr>
          <a:xfrm>
            <a:off x="6594887" y="4444621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索 引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ElasticSearch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立方体 26"/>
          <p:cNvSpPr/>
          <p:nvPr/>
        </p:nvSpPr>
        <p:spPr>
          <a:xfrm>
            <a:off x="8380860" y="4448394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 志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Kafka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立方体 27"/>
          <p:cNvSpPr/>
          <p:nvPr/>
        </p:nvSpPr>
        <p:spPr>
          <a:xfrm>
            <a:off x="10225023" y="4448394"/>
            <a:ext cx="1446414" cy="809434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 志 库</a:t>
            </a:r>
            <a:endParaRPr lang="en-US" altLang="zh-CN" sz="10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 </a:t>
            </a:r>
            <a:r>
              <a:rPr lang="en-US" altLang="zh-CN" sz="1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Kafka</a:t>
            </a:r>
            <a:r>
              <a:rPr lang="en-US" altLang="zh-CN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32479" y="4632403"/>
            <a:ext cx="34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9851280" y="4635174"/>
            <a:ext cx="34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4529987" y="5710079"/>
            <a:ext cx="7390463" cy="729816"/>
          </a:xfrm>
          <a:prstGeom prst="roundRect">
            <a:avLst>
              <a:gd name="adj" fmla="val 3854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网 络 磁 盘 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光 纤 存 储 阵 列</a:t>
            </a:r>
            <a:endParaRPr lang="en-US" altLang="zh-CN" sz="12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738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3243"/>
            <a:ext cx="10515600" cy="61082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5</a:t>
            </a:r>
            <a:r>
              <a:rPr lang="en-US" altLang="zh-CN" sz="3600" dirty="0" smtClean="0"/>
              <a:t>-</a:t>
            </a:r>
            <a:r>
              <a:rPr lang="zh-CN" altLang="en-US" sz="3600" dirty="0"/>
              <a:t>数据</a:t>
            </a:r>
            <a:r>
              <a:rPr lang="zh-CN" altLang="en-US" sz="3600" dirty="0" smtClean="0"/>
              <a:t>交换技术架构</a:t>
            </a:r>
            <a:endParaRPr lang="zh-CN" altLang="en-US" sz="3600" dirty="0"/>
          </a:p>
        </p:txBody>
      </p:sp>
      <p:sp>
        <p:nvSpPr>
          <p:cNvPr id="3" name="圆角矩形 2"/>
          <p:cNvSpPr/>
          <p:nvPr/>
        </p:nvSpPr>
        <p:spPr>
          <a:xfrm>
            <a:off x="6641869" y="1087809"/>
            <a:ext cx="5048596" cy="1622137"/>
          </a:xfrm>
          <a:prstGeom prst="roundRect">
            <a:avLst>
              <a:gd name="adj" fmla="val 788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 务 接 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口</a:t>
            </a:r>
            <a:r>
              <a:rPr lang="zh-CN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层 </a:t>
            </a:r>
            <a:r>
              <a:rPr lang="en-US" altLang="zh-CN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 </a:t>
            </a:r>
            <a:r>
              <a:rPr lang="en-US" altLang="zh-CN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Service Interface </a:t>
            </a:r>
            <a:r>
              <a:rPr lang="en-US" altLang="zh-CN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Layer )</a:t>
            </a:r>
            <a:endParaRPr lang="zh-CN" alt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8037" y="1087809"/>
            <a:ext cx="5879868" cy="1622138"/>
          </a:xfrm>
          <a:prstGeom prst="roundRect">
            <a:avLst>
              <a:gd name="adj" fmla="val 788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页 面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展 现 层 </a:t>
            </a:r>
            <a:r>
              <a:rPr lang="en-US" altLang="zh-CN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 Presentation Layer )</a:t>
            </a:r>
            <a:endParaRPr lang="zh-CN" alt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68037" y="2888396"/>
            <a:ext cx="11122428" cy="1733477"/>
          </a:xfrm>
          <a:prstGeom prst="roundRect">
            <a:avLst>
              <a:gd name="adj" fmla="val 788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 务 服 务 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层 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 Business Service Layer )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68037" y="4794827"/>
            <a:ext cx="7229301" cy="1689098"/>
          </a:xfrm>
          <a:prstGeom prst="roundRect">
            <a:avLst>
              <a:gd name="adj" fmla="val 788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 据 持 久 化 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层 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 Data Persistent Layer )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流程图: 预定义过程 7"/>
          <p:cNvSpPr/>
          <p:nvPr/>
        </p:nvSpPr>
        <p:spPr>
          <a:xfrm>
            <a:off x="743583" y="2202871"/>
            <a:ext cx="5490961" cy="374165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React  JS  Framework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023850" y="1596363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Ant Design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320637" y="1596591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JSX &amp; DOM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617424" y="1596363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Ajax &amp; Json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流程图: 预定义过程 12"/>
          <p:cNvSpPr/>
          <p:nvPr/>
        </p:nvSpPr>
        <p:spPr>
          <a:xfrm>
            <a:off x="6849686" y="2202871"/>
            <a:ext cx="4646815" cy="374165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GOlang  Gin  Framework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303134" y="1596363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GRPC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599921" y="1596591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Open API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9896708" y="1596363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Service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972885" y="4794827"/>
            <a:ext cx="3717579" cy="1689098"/>
          </a:xfrm>
          <a:prstGeom prst="roundRect">
            <a:avLst>
              <a:gd name="adj" fmla="val 788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 务 访 问 层 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 Service Access Layer )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4915592" y="1596363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ECharts 4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流程图: 预定义过程 19"/>
          <p:cNvSpPr/>
          <p:nvPr/>
        </p:nvSpPr>
        <p:spPr>
          <a:xfrm>
            <a:off x="743583" y="4092581"/>
            <a:ext cx="10752918" cy="374165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GOlang  Gin  Framework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023850" y="345924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Router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320637" y="3459474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Oauth2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617424" y="345924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Middleware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915592" y="345924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Data Pipeline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212379" y="3459474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Service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7509166" y="345924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</a:t>
            </a:r>
          </a:p>
          <a:p>
            <a:pPr algn="ctr"/>
            <a:r>
              <a:rPr lang="en-US" altLang="zh-CN" sz="105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Entity</a:t>
            </a:r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8805953" y="345924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Data ETL Jobs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0102740" y="3459474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Code Generator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流程图: 预定义过程 28"/>
          <p:cNvSpPr/>
          <p:nvPr/>
        </p:nvSpPr>
        <p:spPr>
          <a:xfrm>
            <a:off x="8163099" y="5904809"/>
            <a:ext cx="3333402" cy="374165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GOlang GRPC Service Proxy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流程图: 预定义过程 29"/>
          <p:cNvSpPr/>
          <p:nvPr/>
        </p:nvSpPr>
        <p:spPr>
          <a:xfrm>
            <a:off x="8163099" y="5389645"/>
            <a:ext cx="3333402" cy="374165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GOlang Open API Proxy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流程图: 预定义过程 30"/>
          <p:cNvSpPr/>
          <p:nvPr/>
        </p:nvSpPr>
        <p:spPr>
          <a:xfrm>
            <a:off x="743584" y="5904809"/>
            <a:ext cx="6854250" cy="374165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GOlang MySQL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Redis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Kafka 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ElasticSearch Access Component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023850" y="528975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DAO Entity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2320637" y="5289984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dk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XORM Plus</a:t>
            </a:r>
            <a:endParaRPr lang="zh-CN" altLang="en-US" sz="1050" dirty="0">
              <a:solidFill>
                <a:schemeClr val="dk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3617424" y="528975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Transaction</a:t>
            </a:r>
            <a:endParaRPr lang="zh-CN" altLang="en-US" sz="105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915592" y="5289756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en-US" altLang="zh-CN" sz="1050" baseline="30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nd</a:t>
            </a:r>
            <a:r>
              <a:rPr lang="en-US" altLang="zh-CN" sz="105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Cache</a:t>
            </a:r>
            <a:endParaRPr lang="zh-CN" altLang="en-US" sz="105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212379" y="5289984"/>
            <a:ext cx="1105594" cy="4738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Full-text Index</a:t>
            </a:r>
            <a:endParaRPr lang="zh-CN" altLang="en-US" sz="105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782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3243"/>
            <a:ext cx="10515600" cy="61082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6-</a:t>
            </a:r>
            <a:r>
              <a:rPr lang="zh-CN" altLang="en-US" sz="3600" dirty="0"/>
              <a:t>数据</a:t>
            </a:r>
            <a:r>
              <a:rPr lang="zh-CN" altLang="en-US" sz="3600" dirty="0" smtClean="0"/>
              <a:t>交换开发计划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931026"/>
            <a:ext cx="10515600" cy="56609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一期开发范围：</a:t>
            </a:r>
            <a:endParaRPr lang="en-US" altLang="zh-CN" sz="18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完成数据交换管理（不含订阅发布管理）、数据交换服务和数据汇集服务、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Open API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接口服务（从接入系统通用性角度，建议暂不开发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 Service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和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GRPC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接口），暂不开发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服务（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ETL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一般需要按项目定制）；支持双机部署方式（暂不验证集群部署方式、技术理论可行）；</a:t>
            </a:r>
            <a:endPara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</a:t>
            </a:r>
            <a:r>
              <a:rPr lang="zh-CN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期开发人员：</a:t>
            </a:r>
            <a:endParaRPr lang="en-US" altLang="zh-CN" sz="18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大致估计需要前端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人（待定）、后端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人（张峻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+1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人待定）；</a:t>
            </a:r>
            <a:endPara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一期时间节点</a:t>
            </a:r>
            <a:r>
              <a:rPr lang="zh-CN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（一期大致估计 </a:t>
            </a:r>
            <a:r>
              <a:rPr lang="en-US" altLang="zh-CN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2.5 - 3</a:t>
            </a:r>
            <a:r>
              <a:rPr lang="zh-CN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个月开发周期、不含集成测试）：</a:t>
            </a:r>
            <a:endParaRPr lang="en-US" altLang="zh-CN" sz="1800" dirty="0" smtClean="0"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周：完成系统概要设计（张峻）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【6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周：完成系统核心技术验证（张峻）、概要设计优化和评审（黄海、张峻）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【6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 – 6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周：完成数据交换与汇集服务后端核心功能开发、部分完成数据交换管理后端服务开发（张峻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+1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人待定）</a:t>
            </a:r>
            <a:endPara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7 -10/12 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周：完成数据交换管理前端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后端开发、完成数据交换与汇集服务单元自测（张峻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+3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人待定）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7370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913</Words>
  <Application>Microsoft Office PowerPoint</Application>
  <PresentationFormat>宽屏</PresentationFormat>
  <Paragraphs>161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微软雅黑 Light</vt:lpstr>
      <vt:lpstr>Arial</vt:lpstr>
      <vt:lpstr>Wingdings</vt:lpstr>
      <vt:lpstr>Office 主题​​</vt:lpstr>
      <vt:lpstr>数据交换平台架构设计 (讨论稿)</vt:lpstr>
      <vt:lpstr>1-数据交换核心流程</vt:lpstr>
      <vt:lpstr>2-数据交换功能架构</vt:lpstr>
      <vt:lpstr>3-数据交换双机部署架构</vt:lpstr>
      <vt:lpstr>4- 数据交换集群部署架构</vt:lpstr>
      <vt:lpstr>5-数据交换技术架构</vt:lpstr>
      <vt:lpstr>6-数据交换开发计划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微软用户</cp:lastModifiedBy>
  <cp:revision>102</cp:revision>
  <dcterms:created xsi:type="dcterms:W3CDTF">2020-05-07T21:55:43Z</dcterms:created>
  <dcterms:modified xsi:type="dcterms:W3CDTF">2020-05-30T06:08:35Z</dcterms:modified>
</cp:coreProperties>
</file>