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A6690E-9144-4E81-99DD-3C8780154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F3278C8-F7F7-4136-9E40-235139BB00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5CECF2-A675-4E0C-A9AF-C3FDCE8F8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5130-3AA2-4AF9-AE4A-64475F1D7CA2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3D6C58F-D030-43DA-A453-193EC8E25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9F5D2ED-9293-43EF-84CF-1FE3AB8C3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895A-7C3A-4AA1-BFFF-DD86FC3DA5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741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3E15EB-A4A0-42B8-9018-21DCE1B5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7CD2FC-4C77-4C44-BB23-F30B05692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4B5E856-9CB0-4BAC-8C48-230AE3CB5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5130-3AA2-4AF9-AE4A-64475F1D7CA2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57BF67-9E28-4F8B-B66C-BD41AB838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E3F037-E00F-4295-A909-A266DCCF9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895A-7C3A-4AA1-BFFF-DD86FC3DA5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586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9D178F-568B-4AB5-B9F5-A4806C7E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27E168-40D2-4C72-B7EB-17E33B0C6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848242A-AA51-4CE6-AF93-06A58E6E7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5130-3AA2-4AF9-AE4A-64475F1D7CA2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D5843A-AE93-45B8-9867-9706DAAAD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6C3230-2D84-4D27-BE92-5136A6B8F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895A-7C3A-4AA1-BFFF-DD86FC3DA5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245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948083-9B53-4A25-93DC-17D4E5CD6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B27FA4-9F85-4DB0-93E7-255C4863D9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63A265D-2FCF-45F4-AE48-33AEC47904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AB97EDE-4153-4BE4-9B4D-7594615B2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5130-3AA2-4AF9-AE4A-64475F1D7CA2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E8655F-E146-4C7D-BDE4-F13F9D652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BE94B72-1945-4406-A1D5-A9DEC0403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895A-7C3A-4AA1-BFFF-DD86FC3DA5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654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63F3DF-BB37-4B46-80AB-181B99913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D5DF145-8F58-415C-B3D4-14FFB7902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C5B111F-9AC9-4209-80FF-292103914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2005ABD-5F89-4B0F-B38F-848FD14F21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A855725-5CCF-45DF-9E5A-88D46A8F0F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21F3ED8-4CDA-4BE6-9579-7C6FD7BBA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5130-3AA2-4AF9-AE4A-64475F1D7CA2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5E6E149-E56A-43E2-A7D5-E192EAC43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C674AF6-0805-4A6A-968C-D6DBB43D1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895A-7C3A-4AA1-BFFF-DD86FC3DA5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354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C1F199-C8D8-488A-9DE6-760AFE375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026BD5-B30F-47BF-976E-A1B5C185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5130-3AA2-4AF9-AE4A-64475F1D7CA2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A53C41C-2845-40F3-A3E1-6C892629B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8FABBD3-5A67-4189-BB62-9CC332BDE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895A-7C3A-4AA1-BFFF-DD86FC3DA5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86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A7FA9C5-103F-4791-BDD9-F1A0BC3C8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5130-3AA2-4AF9-AE4A-64475F1D7CA2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B1A8C64-9ECD-4E0B-83E1-5429C3FE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CEDBFD-5681-4E09-B11E-827B84D9B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895A-7C3A-4AA1-BFFF-DD86FC3DA5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148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C34053-BB7C-4610-A01E-5CB8B1DBB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A663C1-EC6A-46AF-A6DF-C3BCFD7E0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2879CCF-30F9-403F-A206-B26CD81E7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F2D30A1-1C61-47E4-89EE-77CA93255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5130-3AA2-4AF9-AE4A-64475F1D7CA2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A5FE6D4-7E3F-4797-B9AB-7928799D0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B1B8F32-C516-40BB-A9FF-9029A5E18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895A-7C3A-4AA1-BFFF-DD86FC3DA5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178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31100E-46B2-4111-ADAC-3026898E9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2DCAB98-E527-490E-8450-F53D5C300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E341B3C-5E5E-49E8-8725-687B8FECD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1B72627-D133-40D8-854D-88F5E556E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5130-3AA2-4AF9-AE4A-64475F1D7CA2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D9A9729-476E-4CA4-81CD-47C5160FF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7AA480-41D9-4980-8CDE-9D40D6956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895A-7C3A-4AA1-BFFF-DD86FC3DA5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4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0F2CBF-1BBD-4B41-93FF-5C9F436FE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03EBEE5-7798-42F7-BB66-7C4323D53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0F1586-FA09-4E0C-BDC1-5093AD181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5130-3AA2-4AF9-AE4A-64475F1D7CA2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FBC5BDB-2628-4E7F-805B-6C52E27E3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14B0245-877C-46F2-82C6-8E7F8FB85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895A-7C3A-4AA1-BFFF-DD86FC3DA5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2920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3730AB3-7536-40E8-88F1-5412AB3955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6FE4101-1650-4CA3-8CBA-199EDAD38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3429B0-4230-41E1-B91B-9DFB23292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5130-3AA2-4AF9-AE4A-64475F1D7CA2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96E48B-F97D-42EA-8CD7-E7CE2EE95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CB3D24-57C8-43B0-8DA6-0F81F358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895A-7C3A-4AA1-BFFF-DD86FC3DA5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576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6E17C97-8783-44BA-BAD6-1F5FC7930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E54366A-8360-44B6-B29C-E660A427A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D0937F-3D19-48F1-91CC-58BA48A18A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15130-3AA2-4AF9-AE4A-64475F1D7CA2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A2E23C-8FDD-4D3A-BD01-4E32642B36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3942EE7-1BB3-4C8C-BD32-08DB77A9B0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A895A-7C3A-4AA1-BFFF-DD86FC3DA5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90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1F15FF5-DECE-41D7-92D5-68DEBEE4BF3B}"/>
              </a:ext>
            </a:extLst>
          </p:cNvPr>
          <p:cNvSpPr txBox="1"/>
          <p:nvPr/>
        </p:nvSpPr>
        <p:spPr>
          <a:xfrm>
            <a:off x="4414471" y="0"/>
            <a:ext cx="3518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/>
              <a:t>数智创新中心技术框架图</a:t>
            </a:r>
            <a:r>
              <a:rPr lang="en-US" altLang="zh-CN" sz="2000" b="1" dirty="0"/>
              <a:t>V1.1</a:t>
            </a:r>
            <a:endParaRPr lang="zh-CN" altLang="en-US" sz="2000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8DB25AE-9D8C-475E-A5B7-ED8AE3DE9EEB}"/>
              </a:ext>
            </a:extLst>
          </p:cNvPr>
          <p:cNvSpPr txBox="1"/>
          <p:nvPr/>
        </p:nvSpPr>
        <p:spPr>
          <a:xfrm>
            <a:off x="3180341" y="518714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基础支撑平台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117403B-B55F-4940-9F2A-73FC60D08474}"/>
              </a:ext>
            </a:extLst>
          </p:cNvPr>
          <p:cNvSpPr txBox="1"/>
          <p:nvPr/>
        </p:nvSpPr>
        <p:spPr>
          <a:xfrm>
            <a:off x="7043623" y="518714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公共服务平台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0D78147-052F-43D1-816F-EF3D8BC2BB8A}"/>
              </a:ext>
            </a:extLst>
          </p:cNvPr>
          <p:cNvSpPr txBox="1"/>
          <p:nvPr/>
        </p:nvSpPr>
        <p:spPr>
          <a:xfrm>
            <a:off x="3795484" y="2763399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管理类软件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F7D5810-F46F-4239-8719-E3ED8C7BB3C3}"/>
              </a:ext>
            </a:extLst>
          </p:cNvPr>
          <p:cNvSpPr txBox="1"/>
          <p:nvPr/>
        </p:nvSpPr>
        <p:spPr>
          <a:xfrm>
            <a:off x="6606004" y="275391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教学类软件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03A9EAB-B529-413F-AE7B-46074178974C}"/>
              </a:ext>
            </a:extLst>
          </p:cNvPr>
          <p:cNvSpPr txBox="1"/>
          <p:nvPr/>
        </p:nvSpPr>
        <p:spPr>
          <a:xfrm>
            <a:off x="4568083" y="444847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物联网管控平台</a:t>
            </a: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2597093C-5204-465B-B79F-A330D69D9ACD}"/>
              </a:ext>
            </a:extLst>
          </p:cNvPr>
          <p:cNvCxnSpPr>
            <a:cxnSpLocks/>
            <a:stCxn id="6" idx="0"/>
            <a:endCxn id="10" idx="1"/>
          </p:cNvCxnSpPr>
          <p:nvPr/>
        </p:nvCxnSpPr>
        <p:spPr>
          <a:xfrm flipV="1">
            <a:off x="3965171" y="4633144"/>
            <a:ext cx="602912" cy="5539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B4CF9B68-BF69-4948-8C1B-B00B57110B35}"/>
              </a:ext>
            </a:extLst>
          </p:cNvPr>
          <p:cNvCxnSpPr>
            <a:stCxn id="7" idx="0"/>
            <a:endCxn id="10" idx="3"/>
          </p:cNvCxnSpPr>
          <p:nvPr/>
        </p:nvCxnSpPr>
        <p:spPr>
          <a:xfrm flipH="1" flipV="1">
            <a:off x="6368576" y="4633144"/>
            <a:ext cx="1459877" cy="5539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E8ABC187-24CC-400F-AAD1-EFE099B768F5}"/>
              </a:ext>
            </a:extLst>
          </p:cNvPr>
          <p:cNvCxnSpPr>
            <a:stCxn id="6" idx="0"/>
            <a:endCxn id="8" idx="2"/>
          </p:cNvCxnSpPr>
          <p:nvPr/>
        </p:nvCxnSpPr>
        <p:spPr>
          <a:xfrm flipV="1">
            <a:off x="3965171" y="3132731"/>
            <a:ext cx="499727" cy="20544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A9D83069-D84E-4982-B2C5-0C5F7FDC5C49}"/>
              </a:ext>
            </a:extLst>
          </p:cNvPr>
          <p:cNvCxnSpPr>
            <a:cxnSpLocks/>
            <a:stCxn id="7" idx="0"/>
            <a:endCxn id="8" idx="2"/>
          </p:cNvCxnSpPr>
          <p:nvPr/>
        </p:nvCxnSpPr>
        <p:spPr>
          <a:xfrm flipH="1" flipV="1">
            <a:off x="4464898" y="3132731"/>
            <a:ext cx="3363555" cy="20544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940A3D6C-D586-4BF8-AFE2-832973C08BCD}"/>
              </a:ext>
            </a:extLst>
          </p:cNvPr>
          <p:cNvSpPr txBox="1"/>
          <p:nvPr/>
        </p:nvSpPr>
        <p:spPr>
          <a:xfrm>
            <a:off x="5134172" y="9037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大数据系统</a:t>
            </a:r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52465B36-9232-47C3-B8AF-A8FAF10372D0}"/>
              </a:ext>
            </a:extLst>
          </p:cNvPr>
          <p:cNvCxnSpPr>
            <a:cxnSpLocks/>
            <a:stCxn id="8" idx="0"/>
            <a:endCxn id="27" idx="1"/>
          </p:cNvCxnSpPr>
          <p:nvPr/>
        </p:nvCxnSpPr>
        <p:spPr>
          <a:xfrm flipV="1">
            <a:off x="4464898" y="1088416"/>
            <a:ext cx="669274" cy="1674983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2EB26518-E197-471A-979A-508A64D911F6}"/>
              </a:ext>
            </a:extLst>
          </p:cNvPr>
          <p:cNvCxnSpPr>
            <a:cxnSpLocks/>
            <a:stCxn id="9" idx="0"/>
            <a:endCxn id="27" idx="3"/>
          </p:cNvCxnSpPr>
          <p:nvPr/>
        </p:nvCxnSpPr>
        <p:spPr>
          <a:xfrm flipH="1" flipV="1">
            <a:off x="6473000" y="1088416"/>
            <a:ext cx="802418" cy="1665501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连接符: 曲线 37">
            <a:extLst>
              <a:ext uri="{FF2B5EF4-FFF2-40B4-BE49-F238E27FC236}">
                <a16:creationId xmlns:a16="http://schemas.microsoft.com/office/drawing/2014/main" id="{679ECFAD-9E7D-4B8B-983B-8F4B65FFA61E}"/>
              </a:ext>
            </a:extLst>
          </p:cNvPr>
          <p:cNvCxnSpPr>
            <a:cxnSpLocks/>
            <a:stCxn id="6" idx="1"/>
            <a:endCxn id="27" idx="0"/>
          </p:cNvCxnSpPr>
          <p:nvPr/>
        </p:nvCxnSpPr>
        <p:spPr>
          <a:xfrm rot="10800000" flipH="1">
            <a:off x="3180340" y="903750"/>
            <a:ext cx="2623245" cy="4468058"/>
          </a:xfrm>
          <a:prstGeom prst="curvedConnector4">
            <a:avLst>
              <a:gd name="adj1" fmla="val -8714"/>
              <a:gd name="adj2" fmla="val 105116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连接符: 曲线 42">
            <a:extLst>
              <a:ext uri="{FF2B5EF4-FFF2-40B4-BE49-F238E27FC236}">
                <a16:creationId xmlns:a16="http://schemas.microsoft.com/office/drawing/2014/main" id="{FFB40AF8-3E9B-4EC2-9292-F7F37D7818BE}"/>
              </a:ext>
            </a:extLst>
          </p:cNvPr>
          <p:cNvCxnSpPr>
            <a:stCxn id="10" idx="0"/>
            <a:endCxn id="27" idx="2"/>
          </p:cNvCxnSpPr>
          <p:nvPr/>
        </p:nvCxnSpPr>
        <p:spPr>
          <a:xfrm rot="5400000" flipH="1" flipV="1">
            <a:off x="4048260" y="2693152"/>
            <a:ext cx="3175396" cy="335256"/>
          </a:xfrm>
          <a:prstGeom prst="curvedConnector3">
            <a:avLst>
              <a:gd name="adj1" fmla="val 58377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76B2AD22-D194-4C45-AB93-52CAEB3AA98C}"/>
              </a:ext>
            </a:extLst>
          </p:cNvPr>
          <p:cNvSpPr txBox="1"/>
          <p:nvPr/>
        </p:nvSpPr>
        <p:spPr>
          <a:xfrm>
            <a:off x="6807017" y="716135"/>
            <a:ext cx="156966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rgbClr val="0070C0"/>
                </a:solidFill>
              </a:rPr>
              <a:t>职能：</a:t>
            </a:r>
            <a:endParaRPr lang="en-US" altLang="zh-CN" sz="1050" dirty="0">
              <a:solidFill>
                <a:srgbClr val="0070C0"/>
              </a:solidFill>
            </a:endParaRPr>
          </a:p>
          <a:p>
            <a:r>
              <a:rPr lang="en-US" altLang="zh-CN" sz="1050" dirty="0">
                <a:solidFill>
                  <a:srgbClr val="0070C0"/>
                </a:solidFill>
              </a:rPr>
              <a:t>1</a:t>
            </a:r>
            <a:r>
              <a:rPr lang="zh-CN" altLang="en-US" sz="1050" dirty="0">
                <a:solidFill>
                  <a:srgbClr val="0070C0"/>
                </a:solidFill>
              </a:rPr>
              <a:t>、数据汇集</a:t>
            </a:r>
            <a:br>
              <a:rPr lang="en-US" altLang="zh-CN" sz="1050" dirty="0">
                <a:solidFill>
                  <a:srgbClr val="0070C0"/>
                </a:solidFill>
              </a:rPr>
            </a:br>
            <a:r>
              <a:rPr lang="en-US" altLang="zh-CN" sz="1050" dirty="0">
                <a:solidFill>
                  <a:srgbClr val="0070C0"/>
                </a:solidFill>
              </a:rPr>
              <a:t>2</a:t>
            </a:r>
            <a:r>
              <a:rPr lang="zh-CN" altLang="en-US" sz="1050" dirty="0">
                <a:solidFill>
                  <a:srgbClr val="0070C0"/>
                </a:solidFill>
              </a:rPr>
              <a:t>、订阅分发</a:t>
            </a:r>
            <a:endParaRPr lang="en-US" altLang="zh-CN" sz="1050" dirty="0">
              <a:solidFill>
                <a:srgbClr val="0070C0"/>
              </a:solidFill>
            </a:endParaRPr>
          </a:p>
          <a:p>
            <a:r>
              <a:rPr lang="en-US" altLang="zh-CN" sz="1050" dirty="0">
                <a:solidFill>
                  <a:srgbClr val="0070C0"/>
                </a:solidFill>
              </a:rPr>
              <a:t>3</a:t>
            </a:r>
            <a:r>
              <a:rPr lang="zh-CN" altLang="en-US" sz="1050" dirty="0">
                <a:solidFill>
                  <a:srgbClr val="0070C0"/>
                </a:solidFill>
              </a:rPr>
              <a:t>、</a:t>
            </a:r>
            <a:r>
              <a:rPr lang="en-US" altLang="zh-CN" sz="1050" dirty="0">
                <a:solidFill>
                  <a:srgbClr val="0070C0"/>
                </a:solidFill>
              </a:rPr>
              <a:t>BI</a:t>
            </a:r>
            <a:r>
              <a:rPr lang="zh-CN" altLang="en-US" sz="1050" dirty="0">
                <a:solidFill>
                  <a:srgbClr val="0070C0"/>
                </a:solidFill>
              </a:rPr>
              <a:t>与数据可视化</a:t>
            </a:r>
            <a:endParaRPr lang="en-US" altLang="zh-CN" sz="1050" dirty="0">
              <a:solidFill>
                <a:srgbClr val="0070C0"/>
              </a:solidFill>
            </a:endParaRPr>
          </a:p>
          <a:p>
            <a:r>
              <a:rPr lang="en-US" altLang="zh-CN" sz="1050" dirty="0">
                <a:solidFill>
                  <a:srgbClr val="0070C0"/>
                </a:solidFill>
              </a:rPr>
              <a:t>4</a:t>
            </a:r>
            <a:r>
              <a:rPr lang="zh-CN" altLang="en-US" sz="1050" dirty="0">
                <a:solidFill>
                  <a:srgbClr val="0070C0"/>
                </a:solidFill>
              </a:rPr>
              <a:t>、数据挖掘</a:t>
            </a:r>
            <a:endParaRPr lang="en-US" altLang="zh-CN" sz="1050" dirty="0">
              <a:solidFill>
                <a:srgbClr val="0070C0"/>
              </a:solidFill>
            </a:endParaRPr>
          </a:p>
          <a:p>
            <a:endParaRPr lang="zh-CN" altLang="en-US" sz="1050" dirty="0">
              <a:solidFill>
                <a:srgbClr val="0070C0"/>
              </a:solidFill>
            </a:endParaRPr>
          </a:p>
          <a:p>
            <a:endParaRPr lang="zh-CN" altLang="en-US" sz="1200" dirty="0">
              <a:solidFill>
                <a:srgbClr val="0070C0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38C0797-DBE0-4F03-95F1-C2D72C5F1F69}"/>
              </a:ext>
            </a:extLst>
          </p:cNvPr>
          <p:cNvSpPr txBox="1"/>
          <p:nvPr/>
        </p:nvSpPr>
        <p:spPr>
          <a:xfrm>
            <a:off x="8257201" y="672917"/>
            <a:ext cx="3829504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rgbClr val="0070C0"/>
                </a:solidFill>
              </a:rPr>
              <a:t>技术：</a:t>
            </a:r>
            <a:endParaRPr lang="en-US" altLang="zh-CN" sz="1050" dirty="0">
              <a:solidFill>
                <a:srgbClr val="0070C0"/>
              </a:solidFill>
            </a:endParaRPr>
          </a:p>
          <a:p>
            <a:r>
              <a:rPr lang="en-US" altLang="zh-CN" sz="1050" dirty="0">
                <a:solidFill>
                  <a:srgbClr val="0070C0"/>
                </a:solidFill>
              </a:rPr>
              <a:t>1</a:t>
            </a:r>
            <a:r>
              <a:rPr lang="zh-CN" altLang="en-US" sz="1050" dirty="0">
                <a:solidFill>
                  <a:srgbClr val="0070C0"/>
                </a:solidFill>
              </a:rPr>
              <a:t>、</a:t>
            </a:r>
            <a:r>
              <a:rPr lang="en-US" altLang="zh-CN" sz="1050" dirty="0" err="1">
                <a:solidFill>
                  <a:srgbClr val="0070C0"/>
                </a:solidFill>
              </a:rPr>
              <a:t>Elasticsearch+Greenplum</a:t>
            </a:r>
            <a:r>
              <a:rPr lang="zh-CN" altLang="en-US" sz="1050" dirty="0">
                <a:solidFill>
                  <a:srgbClr val="0070C0"/>
                </a:solidFill>
              </a:rPr>
              <a:t>为主力，</a:t>
            </a:r>
            <a:r>
              <a:rPr lang="en-US" altLang="zh-CN" sz="1050" dirty="0" err="1">
                <a:solidFill>
                  <a:srgbClr val="0070C0"/>
                </a:solidFill>
              </a:rPr>
              <a:t>Hadoop+Kylin</a:t>
            </a:r>
            <a:r>
              <a:rPr lang="zh-CN" altLang="en-US" sz="1050" dirty="0">
                <a:solidFill>
                  <a:srgbClr val="0070C0"/>
                </a:solidFill>
              </a:rPr>
              <a:t>为预研。</a:t>
            </a:r>
            <a:br>
              <a:rPr lang="en-US" altLang="zh-CN" sz="1050" dirty="0">
                <a:solidFill>
                  <a:srgbClr val="0070C0"/>
                </a:solidFill>
              </a:rPr>
            </a:br>
            <a:r>
              <a:rPr lang="en-US" altLang="zh-CN" sz="1050" dirty="0">
                <a:solidFill>
                  <a:srgbClr val="0070C0"/>
                </a:solidFill>
              </a:rPr>
              <a:t>2</a:t>
            </a:r>
            <a:r>
              <a:rPr lang="zh-CN" altLang="en-US" sz="1050" dirty="0">
                <a:solidFill>
                  <a:srgbClr val="0070C0"/>
                </a:solidFill>
              </a:rPr>
              <a:t>、通用</a:t>
            </a:r>
            <a:r>
              <a:rPr lang="en-US" altLang="zh-CN" sz="1050" dirty="0">
                <a:solidFill>
                  <a:srgbClr val="0070C0"/>
                </a:solidFill>
              </a:rPr>
              <a:t>API</a:t>
            </a:r>
            <a:r>
              <a:rPr lang="zh-CN" altLang="en-US" sz="1050" dirty="0">
                <a:solidFill>
                  <a:srgbClr val="0070C0"/>
                </a:solidFill>
              </a:rPr>
              <a:t>方式接入，内部外部系统均不采用</a:t>
            </a:r>
            <a:r>
              <a:rPr lang="en-US" altLang="zh-CN" sz="1050" dirty="0">
                <a:solidFill>
                  <a:srgbClr val="0070C0"/>
                </a:solidFill>
              </a:rPr>
              <a:t>ETL</a:t>
            </a:r>
            <a:r>
              <a:rPr lang="zh-CN" altLang="en-US" sz="1050" dirty="0">
                <a:solidFill>
                  <a:srgbClr val="0070C0"/>
                </a:solidFill>
              </a:rPr>
              <a:t>方式接入，项目中旧系统接入和</a:t>
            </a:r>
            <a:r>
              <a:rPr lang="en-US" altLang="zh-CN" sz="1050" dirty="0">
                <a:solidFill>
                  <a:srgbClr val="0070C0"/>
                </a:solidFill>
              </a:rPr>
              <a:t>EXCEL</a:t>
            </a:r>
            <a:r>
              <a:rPr lang="zh-CN" altLang="en-US" sz="1050" dirty="0">
                <a:solidFill>
                  <a:srgbClr val="0070C0"/>
                </a:solidFill>
              </a:rPr>
              <a:t>文件接入除外。</a:t>
            </a:r>
            <a:br>
              <a:rPr lang="en-US" altLang="zh-CN" sz="1050" dirty="0">
                <a:solidFill>
                  <a:srgbClr val="0070C0"/>
                </a:solidFill>
              </a:rPr>
            </a:br>
            <a:r>
              <a:rPr lang="en-US" altLang="zh-CN" sz="1050" dirty="0">
                <a:solidFill>
                  <a:srgbClr val="0070C0"/>
                </a:solidFill>
              </a:rPr>
              <a:t>3</a:t>
            </a:r>
            <a:r>
              <a:rPr lang="zh-CN" altLang="en-US" sz="1050" dirty="0">
                <a:solidFill>
                  <a:srgbClr val="0070C0"/>
                </a:solidFill>
              </a:rPr>
              <a:t>、以前端开发功能界面为主，对于要求自助式</a:t>
            </a:r>
            <a:r>
              <a:rPr lang="en-US" altLang="zh-CN" sz="1050" dirty="0">
                <a:solidFill>
                  <a:srgbClr val="0070C0"/>
                </a:solidFill>
              </a:rPr>
              <a:t>BI</a:t>
            </a:r>
            <a:r>
              <a:rPr lang="zh-CN" altLang="en-US" sz="1050" dirty="0">
                <a:solidFill>
                  <a:srgbClr val="0070C0"/>
                </a:solidFill>
              </a:rPr>
              <a:t>实现的项目，购买</a:t>
            </a:r>
            <a:r>
              <a:rPr lang="en-US" altLang="zh-CN" sz="1050" dirty="0" err="1">
                <a:solidFill>
                  <a:srgbClr val="0070C0"/>
                </a:solidFill>
              </a:rPr>
              <a:t>QuickBi+DataV</a:t>
            </a:r>
            <a:r>
              <a:rPr lang="zh-CN" altLang="en-US" sz="1050" dirty="0">
                <a:solidFill>
                  <a:srgbClr val="0070C0"/>
                </a:solidFill>
              </a:rPr>
              <a:t>。</a:t>
            </a:r>
            <a:endParaRPr lang="en-US" altLang="zh-CN" sz="1050" dirty="0">
              <a:solidFill>
                <a:srgbClr val="0070C0"/>
              </a:solidFill>
            </a:endParaRPr>
          </a:p>
          <a:p>
            <a:r>
              <a:rPr lang="en-US" altLang="zh-CN" sz="1050" dirty="0">
                <a:solidFill>
                  <a:srgbClr val="0070C0"/>
                </a:solidFill>
              </a:rPr>
              <a:t>4</a:t>
            </a:r>
            <a:r>
              <a:rPr lang="zh-CN" altLang="en-US" sz="1050" dirty="0">
                <a:solidFill>
                  <a:srgbClr val="0070C0"/>
                </a:solidFill>
              </a:rPr>
              <a:t>、</a:t>
            </a:r>
            <a:r>
              <a:rPr lang="en-US" altLang="zh-CN" sz="1050" dirty="0">
                <a:solidFill>
                  <a:srgbClr val="0070C0"/>
                </a:solidFill>
              </a:rPr>
              <a:t>Golang</a:t>
            </a:r>
            <a:r>
              <a:rPr lang="zh-CN" altLang="en-US" sz="1050" dirty="0">
                <a:solidFill>
                  <a:srgbClr val="0070C0"/>
                </a:solidFill>
              </a:rPr>
              <a:t>为主力开发语言。</a:t>
            </a:r>
            <a:endParaRPr lang="en-US" altLang="zh-CN" sz="1050" dirty="0">
              <a:solidFill>
                <a:srgbClr val="0070C0"/>
              </a:solidFill>
            </a:endParaRPr>
          </a:p>
          <a:p>
            <a:r>
              <a:rPr lang="en-US" altLang="zh-CN" sz="1200" dirty="0">
                <a:solidFill>
                  <a:srgbClr val="0070C0"/>
                </a:solidFill>
              </a:rPr>
              <a:t>5</a:t>
            </a:r>
            <a:r>
              <a:rPr lang="zh-CN" altLang="en-US" sz="1200" dirty="0">
                <a:solidFill>
                  <a:srgbClr val="0070C0"/>
                </a:solidFill>
              </a:rPr>
              <a:t>、</a:t>
            </a:r>
            <a:r>
              <a:rPr lang="zh-CN" altLang="en-US" sz="1050" dirty="0">
                <a:solidFill>
                  <a:srgbClr val="0070C0"/>
                </a:solidFill>
              </a:rPr>
              <a:t>关键在于业务模型，现有的开发技术目前看足以支撑分析工作。</a:t>
            </a:r>
          </a:p>
          <a:p>
            <a:br>
              <a:rPr lang="en-US" altLang="zh-CN" sz="1200" dirty="0">
                <a:solidFill>
                  <a:srgbClr val="0070C0"/>
                </a:solidFill>
              </a:rPr>
            </a:br>
            <a:endParaRPr lang="zh-CN" altLang="en-US" sz="1200" dirty="0">
              <a:solidFill>
                <a:srgbClr val="0070C0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4930810-499C-454E-ABC6-C2AB9953C9F7}"/>
              </a:ext>
            </a:extLst>
          </p:cNvPr>
          <p:cNvSpPr txBox="1"/>
          <p:nvPr/>
        </p:nvSpPr>
        <p:spPr>
          <a:xfrm>
            <a:off x="714895" y="264344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运维平台</a:t>
            </a: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8DE1E546-216D-4678-AFE4-6CB4410A25A2}"/>
              </a:ext>
            </a:extLst>
          </p:cNvPr>
          <p:cNvCxnSpPr>
            <a:cxnSpLocks/>
            <a:stCxn id="47" idx="3"/>
          </p:cNvCxnSpPr>
          <p:nvPr/>
        </p:nvCxnSpPr>
        <p:spPr>
          <a:xfrm>
            <a:off x="1822891" y="2828113"/>
            <a:ext cx="1023430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1" name="文本框 50">
            <a:extLst>
              <a:ext uri="{FF2B5EF4-FFF2-40B4-BE49-F238E27FC236}">
                <a16:creationId xmlns:a16="http://schemas.microsoft.com/office/drawing/2014/main" id="{09ABBA48-A697-45B9-9F89-E6907326A8AC}"/>
              </a:ext>
            </a:extLst>
          </p:cNvPr>
          <p:cNvSpPr txBox="1"/>
          <p:nvPr/>
        </p:nvSpPr>
        <p:spPr>
          <a:xfrm>
            <a:off x="7830948" y="2658076"/>
            <a:ext cx="36461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rgbClr val="0070C0"/>
                </a:solidFill>
              </a:rPr>
              <a:t>1</a:t>
            </a:r>
            <a:r>
              <a:rPr lang="zh-CN" altLang="en-US" sz="1050" dirty="0">
                <a:solidFill>
                  <a:srgbClr val="0070C0"/>
                </a:solidFill>
              </a:rPr>
              <a:t>、对接东师理想教学平台系统。</a:t>
            </a:r>
            <a:endParaRPr lang="en-US" altLang="zh-CN" sz="1050" dirty="0">
              <a:solidFill>
                <a:srgbClr val="0070C0"/>
              </a:solidFill>
            </a:endParaRPr>
          </a:p>
          <a:p>
            <a:br>
              <a:rPr lang="en-US" altLang="zh-CN" sz="1050" dirty="0">
                <a:solidFill>
                  <a:srgbClr val="0070C0"/>
                </a:solidFill>
              </a:rPr>
            </a:br>
            <a:r>
              <a:rPr lang="en-US" altLang="zh-CN" sz="1050" dirty="0">
                <a:solidFill>
                  <a:srgbClr val="0070C0"/>
                </a:solidFill>
              </a:rPr>
              <a:t>2</a:t>
            </a:r>
            <a:r>
              <a:rPr lang="zh-CN" altLang="en-US" sz="1050" dirty="0">
                <a:solidFill>
                  <a:srgbClr val="0070C0"/>
                </a:solidFill>
              </a:rPr>
              <a:t>、对接其它第三方教学类教学系统。</a:t>
            </a:r>
            <a:endParaRPr lang="en-US" altLang="zh-CN" sz="1050" dirty="0">
              <a:solidFill>
                <a:srgbClr val="0070C0"/>
              </a:solidFill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95969977-8402-408A-A799-ED977D0D7FF4}"/>
              </a:ext>
            </a:extLst>
          </p:cNvPr>
          <p:cNvSpPr txBox="1"/>
          <p:nvPr/>
        </p:nvSpPr>
        <p:spPr>
          <a:xfrm>
            <a:off x="67971" y="3059222"/>
            <a:ext cx="292478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accent5">
                    <a:lumMod val="75000"/>
                  </a:schemeClr>
                </a:solidFill>
              </a:rPr>
              <a:t>1</a:t>
            </a:r>
            <a:r>
              <a:rPr lang="zh-CN" altLang="en-US" sz="1050" dirty="0">
                <a:solidFill>
                  <a:schemeClr val="accent5">
                    <a:lumMod val="75000"/>
                  </a:schemeClr>
                </a:solidFill>
              </a:rPr>
              <a:t>、整体各项目数据库、项目的异机备份、异地云备份，检查机制制订。</a:t>
            </a:r>
            <a:br>
              <a:rPr lang="en-US" altLang="zh-CN" sz="105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zh-CN" sz="1050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zh-CN" altLang="en-US" sz="1050" dirty="0">
                <a:solidFill>
                  <a:schemeClr val="accent5">
                    <a:lumMod val="75000"/>
                  </a:schemeClr>
                </a:solidFill>
              </a:rPr>
              <a:t>、故障模拟演练。</a:t>
            </a:r>
            <a:endParaRPr lang="en-US" altLang="zh-CN" sz="105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altLang="zh-CN" sz="1050" dirty="0">
                <a:solidFill>
                  <a:schemeClr val="accent5">
                    <a:lumMod val="75000"/>
                  </a:schemeClr>
                </a:solidFill>
              </a:rPr>
              <a:t>3</a:t>
            </a:r>
            <a:r>
              <a:rPr lang="zh-CN" altLang="en-US" sz="1050" dirty="0">
                <a:solidFill>
                  <a:schemeClr val="accent5">
                    <a:lumMod val="75000"/>
                  </a:schemeClr>
                </a:solidFill>
              </a:rPr>
              <a:t>、运行故障修复。</a:t>
            </a:r>
            <a:br>
              <a:rPr lang="en-US" altLang="zh-CN" sz="105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zh-CN" sz="1050" dirty="0">
                <a:solidFill>
                  <a:schemeClr val="accent5">
                    <a:lumMod val="75000"/>
                  </a:schemeClr>
                </a:solidFill>
              </a:rPr>
              <a:t>4</a:t>
            </a:r>
            <a:r>
              <a:rPr lang="zh-CN" altLang="en-US" sz="1050" dirty="0">
                <a:solidFill>
                  <a:schemeClr val="accent5">
                    <a:lumMod val="75000"/>
                  </a:schemeClr>
                </a:solidFill>
              </a:rPr>
              <a:t>、</a:t>
            </a:r>
            <a:r>
              <a:rPr lang="zh-CN" altLang="en-US" sz="1000" dirty="0">
                <a:solidFill>
                  <a:schemeClr val="accent5">
                    <a:lumMod val="75000"/>
                  </a:schemeClr>
                </a:solidFill>
              </a:rPr>
              <a:t>服务器监控与</a:t>
            </a:r>
            <a:r>
              <a:rPr lang="zh-CN" altLang="en-US" sz="1100" dirty="0">
                <a:solidFill>
                  <a:schemeClr val="accent5">
                    <a:lumMod val="75000"/>
                  </a:schemeClr>
                </a:solidFill>
              </a:rPr>
              <a:t>扩容。</a:t>
            </a:r>
            <a:endParaRPr lang="zh-CN" altLang="en-US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71A802A8-2D43-4212-BBAC-8F7144BB80C6}"/>
              </a:ext>
            </a:extLst>
          </p:cNvPr>
          <p:cNvSpPr txBox="1"/>
          <p:nvPr/>
        </p:nvSpPr>
        <p:spPr>
          <a:xfrm>
            <a:off x="3180339" y="5556474"/>
            <a:ext cx="922538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rgbClr val="0070C0"/>
                </a:solidFill>
              </a:rPr>
              <a:t>职能：</a:t>
            </a:r>
            <a:endParaRPr lang="en-US" altLang="zh-CN" sz="1050" dirty="0">
              <a:solidFill>
                <a:srgbClr val="0070C0"/>
              </a:solidFill>
            </a:endParaRPr>
          </a:p>
          <a:p>
            <a:r>
              <a:rPr lang="en-US" altLang="zh-CN" sz="1050" dirty="0">
                <a:solidFill>
                  <a:srgbClr val="0070C0"/>
                </a:solidFill>
              </a:rPr>
              <a:t>1</a:t>
            </a:r>
            <a:r>
              <a:rPr lang="zh-CN" altLang="en-US" sz="1050" dirty="0">
                <a:solidFill>
                  <a:srgbClr val="0070C0"/>
                </a:solidFill>
              </a:rPr>
              <a:t>、统一认证</a:t>
            </a:r>
            <a:br>
              <a:rPr lang="en-US" altLang="zh-CN" sz="1050" dirty="0">
                <a:solidFill>
                  <a:srgbClr val="0070C0"/>
                </a:solidFill>
              </a:rPr>
            </a:br>
            <a:r>
              <a:rPr lang="en-US" altLang="zh-CN" sz="1050" dirty="0">
                <a:solidFill>
                  <a:srgbClr val="0070C0"/>
                </a:solidFill>
              </a:rPr>
              <a:t>2</a:t>
            </a:r>
            <a:r>
              <a:rPr lang="zh-CN" altLang="en-US" sz="1050" dirty="0">
                <a:solidFill>
                  <a:srgbClr val="0070C0"/>
                </a:solidFill>
              </a:rPr>
              <a:t>、基础数据</a:t>
            </a:r>
          </a:p>
          <a:p>
            <a:endParaRPr lang="zh-CN" altLang="en-US" sz="1200" dirty="0">
              <a:solidFill>
                <a:srgbClr val="0070C0"/>
              </a:solidFill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25AFC3EA-08ED-4A61-A499-C9102A9C23FE}"/>
              </a:ext>
            </a:extLst>
          </p:cNvPr>
          <p:cNvSpPr txBox="1"/>
          <p:nvPr/>
        </p:nvSpPr>
        <p:spPr>
          <a:xfrm>
            <a:off x="7098514" y="5533391"/>
            <a:ext cx="9225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rgbClr val="0070C0"/>
                </a:solidFill>
              </a:rPr>
              <a:t>职能：</a:t>
            </a:r>
            <a:endParaRPr lang="en-US" altLang="zh-CN" sz="1050" dirty="0">
              <a:solidFill>
                <a:srgbClr val="0070C0"/>
              </a:solidFill>
            </a:endParaRPr>
          </a:p>
          <a:p>
            <a:pPr algn="ctr"/>
            <a:r>
              <a:rPr lang="en-US" altLang="zh-CN" sz="1050" dirty="0">
                <a:solidFill>
                  <a:srgbClr val="0070C0"/>
                </a:solidFill>
              </a:rPr>
              <a:t>1</a:t>
            </a:r>
            <a:r>
              <a:rPr lang="zh-CN" altLang="en-US" sz="1050" dirty="0">
                <a:solidFill>
                  <a:srgbClr val="0070C0"/>
                </a:solidFill>
              </a:rPr>
              <a:t>、统一消息</a:t>
            </a:r>
            <a:br>
              <a:rPr lang="en-US" altLang="zh-CN" sz="1050" dirty="0">
                <a:solidFill>
                  <a:srgbClr val="0070C0"/>
                </a:solidFill>
              </a:rPr>
            </a:br>
            <a:r>
              <a:rPr lang="en-US" altLang="zh-CN" sz="1050" dirty="0">
                <a:solidFill>
                  <a:srgbClr val="0070C0"/>
                </a:solidFill>
              </a:rPr>
              <a:t>2</a:t>
            </a:r>
            <a:r>
              <a:rPr lang="zh-CN" altLang="en-US" sz="1050" dirty="0">
                <a:solidFill>
                  <a:srgbClr val="0070C0"/>
                </a:solidFill>
              </a:rPr>
              <a:t>、视频转码</a:t>
            </a:r>
            <a:endParaRPr lang="en-US" altLang="zh-CN" sz="1050" dirty="0">
              <a:solidFill>
                <a:srgbClr val="0070C0"/>
              </a:solidFill>
            </a:endParaRPr>
          </a:p>
          <a:p>
            <a:r>
              <a:rPr lang="en-US" altLang="zh-CN" sz="1050" dirty="0">
                <a:solidFill>
                  <a:srgbClr val="0070C0"/>
                </a:solidFill>
              </a:rPr>
              <a:t>3</a:t>
            </a:r>
            <a:r>
              <a:rPr lang="zh-CN" altLang="en-US" sz="1050" dirty="0">
                <a:solidFill>
                  <a:srgbClr val="0070C0"/>
                </a:solidFill>
              </a:rPr>
              <a:t>、文档预览</a:t>
            </a:r>
            <a:endParaRPr lang="en-US" altLang="zh-CN" sz="1050" dirty="0">
              <a:solidFill>
                <a:srgbClr val="0070C0"/>
              </a:solidFill>
            </a:endParaRPr>
          </a:p>
          <a:p>
            <a:pPr algn="ctr"/>
            <a:r>
              <a:rPr lang="en-US" altLang="zh-CN" sz="1050" dirty="0">
                <a:solidFill>
                  <a:srgbClr val="0070C0"/>
                </a:solidFill>
              </a:rPr>
              <a:t>4</a:t>
            </a:r>
            <a:r>
              <a:rPr lang="zh-CN" altLang="en-US" sz="1050" dirty="0">
                <a:solidFill>
                  <a:srgbClr val="0070C0"/>
                </a:solidFill>
              </a:rPr>
              <a:t>、短信平台</a:t>
            </a:r>
            <a:endParaRPr lang="en-US" altLang="zh-CN" sz="1050" dirty="0">
              <a:solidFill>
                <a:srgbClr val="0070C0"/>
              </a:solidFill>
            </a:endParaRPr>
          </a:p>
          <a:p>
            <a:r>
              <a:rPr lang="en-US" altLang="zh-CN" sz="1050" dirty="0">
                <a:solidFill>
                  <a:srgbClr val="0070C0"/>
                </a:solidFill>
              </a:rPr>
              <a:t>5</a:t>
            </a:r>
            <a:r>
              <a:rPr lang="zh-CN" altLang="en-US" sz="1050" dirty="0">
                <a:solidFill>
                  <a:srgbClr val="0070C0"/>
                </a:solidFill>
              </a:rPr>
              <a:t>、支付</a:t>
            </a:r>
            <a:endParaRPr lang="en-US" altLang="zh-CN" sz="1050" dirty="0">
              <a:solidFill>
                <a:srgbClr val="0070C0"/>
              </a:solidFill>
            </a:endParaRPr>
          </a:p>
          <a:p>
            <a:pPr algn="ctr"/>
            <a:r>
              <a:rPr lang="en-US" altLang="zh-CN" sz="1050" dirty="0"/>
              <a:t>…</a:t>
            </a:r>
            <a:endParaRPr lang="zh-CN" altLang="en-US" sz="1050" dirty="0"/>
          </a:p>
          <a:p>
            <a:endParaRPr lang="zh-CN" altLang="en-US" sz="1050" dirty="0">
              <a:solidFill>
                <a:srgbClr val="0070C0"/>
              </a:solidFill>
            </a:endParaRPr>
          </a:p>
          <a:p>
            <a:endParaRPr lang="zh-CN" altLang="en-US" sz="1200" dirty="0">
              <a:solidFill>
                <a:srgbClr val="0070C0"/>
              </a:solidFill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4AA48ED1-5BCC-4118-A03B-889543C92D5A}"/>
              </a:ext>
            </a:extLst>
          </p:cNvPr>
          <p:cNvSpPr txBox="1"/>
          <p:nvPr/>
        </p:nvSpPr>
        <p:spPr>
          <a:xfrm>
            <a:off x="4157767" y="5573376"/>
            <a:ext cx="255060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rgbClr val="0070C0"/>
                </a:solidFill>
              </a:rPr>
              <a:t>技术：</a:t>
            </a:r>
            <a:endParaRPr lang="en-US" altLang="zh-CN" sz="1050" dirty="0">
              <a:solidFill>
                <a:srgbClr val="0070C0"/>
              </a:solidFill>
            </a:endParaRPr>
          </a:p>
          <a:p>
            <a:r>
              <a:rPr lang="en-US" altLang="zh-CN" sz="1050" dirty="0">
                <a:solidFill>
                  <a:srgbClr val="0070C0"/>
                </a:solidFill>
              </a:rPr>
              <a:t>1</a:t>
            </a:r>
            <a:r>
              <a:rPr lang="zh-CN" altLang="en-US" sz="1050" dirty="0">
                <a:solidFill>
                  <a:srgbClr val="0070C0"/>
                </a:solidFill>
              </a:rPr>
              <a:t>、</a:t>
            </a:r>
            <a:r>
              <a:rPr lang="en-US" altLang="zh-CN" sz="1050" dirty="0" err="1">
                <a:solidFill>
                  <a:srgbClr val="0070C0"/>
                </a:solidFill>
              </a:rPr>
              <a:t>Golang+Grpc+Nginx+Mysql</a:t>
            </a:r>
            <a:br>
              <a:rPr lang="en-US" altLang="zh-CN" sz="1050" dirty="0">
                <a:solidFill>
                  <a:srgbClr val="0070C0"/>
                </a:solidFill>
              </a:rPr>
            </a:br>
            <a:r>
              <a:rPr lang="en-US" altLang="zh-CN" sz="1050" dirty="0">
                <a:solidFill>
                  <a:srgbClr val="0070C0"/>
                </a:solidFill>
              </a:rPr>
              <a:t>2</a:t>
            </a:r>
            <a:r>
              <a:rPr lang="zh-CN" altLang="en-US" sz="1050" dirty="0">
                <a:solidFill>
                  <a:srgbClr val="0070C0"/>
                </a:solidFill>
              </a:rPr>
              <a:t>、为避免增加架构复杂度，不采用服务发现机制，采用 </a:t>
            </a:r>
            <a:r>
              <a:rPr lang="en-US" altLang="zh-CN" sz="1050" dirty="0">
                <a:solidFill>
                  <a:srgbClr val="0070C0"/>
                </a:solidFill>
              </a:rPr>
              <a:t>Nginx</a:t>
            </a:r>
            <a:r>
              <a:rPr lang="zh-CN" altLang="en-US" sz="1050" dirty="0">
                <a:solidFill>
                  <a:srgbClr val="0070C0"/>
                </a:solidFill>
              </a:rPr>
              <a:t>代理</a:t>
            </a:r>
            <a:r>
              <a:rPr lang="en-US" altLang="zh-CN" sz="1050" dirty="0" err="1">
                <a:solidFill>
                  <a:srgbClr val="0070C0"/>
                </a:solidFill>
              </a:rPr>
              <a:t>Grpc</a:t>
            </a:r>
            <a:r>
              <a:rPr lang="en-US" altLang="zh-CN" sz="1050" dirty="0">
                <a:solidFill>
                  <a:srgbClr val="0070C0"/>
                </a:solidFill>
              </a:rPr>
              <a:t> </a:t>
            </a:r>
            <a:r>
              <a:rPr lang="zh-CN" altLang="en-US" sz="1050" dirty="0">
                <a:solidFill>
                  <a:srgbClr val="0070C0"/>
                </a:solidFill>
              </a:rPr>
              <a:t>协议。</a:t>
            </a:r>
            <a:br>
              <a:rPr lang="en-US" altLang="zh-CN" sz="1050" dirty="0">
                <a:solidFill>
                  <a:srgbClr val="0070C0"/>
                </a:solidFill>
              </a:rPr>
            </a:br>
            <a:r>
              <a:rPr lang="en-US" altLang="zh-CN" sz="1050" dirty="0">
                <a:solidFill>
                  <a:srgbClr val="0070C0"/>
                </a:solidFill>
              </a:rPr>
              <a:t>3</a:t>
            </a:r>
            <a:r>
              <a:rPr lang="zh-CN" altLang="en-US" sz="1050" dirty="0">
                <a:solidFill>
                  <a:srgbClr val="0070C0"/>
                </a:solidFill>
              </a:rPr>
              <a:t>、</a:t>
            </a:r>
            <a:r>
              <a:rPr lang="en-US" altLang="zh-CN" sz="1050" dirty="0" err="1">
                <a:solidFill>
                  <a:srgbClr val="0070C0"/>
                </a:solidFill>
              </a:rPr>
              <a:t>Mysql</a:t>
            </a:r>
            <a:r>
              <a:rPr lang="zh-CN" altLang="en-US" sz="1050" dirty="0">
                <a:solidFill>
                  <a:srgbClr val="0070C0"/>
                </a:solidFill>
              </a:rPr>
              <a:t>可采用读写分离</a:t>
            </a:r>
            <a:r>
              <a:rPr lang="en-US" altLang="zh-CN" sz="1050" dirty="0">
                <a:solidFill>
                  <a:srgbClr val="0070C0"/>
                </a:solidFill>
              </a:rPr>
              <a:t>+</a:t>
            </a:r>
            <a:r>
              <a:rPr lang="zh-CN" altLang="en-US" sz="1050" dirty="0">
                <a:solidFill>
                  <a:srgbClr val="0070C0"/>
                </a:solidFill>
              </a:rPr>
              <a:t>多主等方案进行扩容。</a:t>
            </a:r>
          </a:p>
          <a:p>
            <a:endParaRPr lang="zh-CN" altLang="en-US" sz="1200" dirty="0">
              <a:solidFill>
                <a:srgbClr val="0070C0"/>
              </a:solidFill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60C35C4D-B79A-4F3E-B1DB-98F9F8152819}"/>
              </a:ext>
            </a:extLst>
          </p:cNvPr>
          <p:cNvSpPr txBox="1"/>
          <p:nvPr/>
        </p:nvSpPr>
        <p:spPr>
          <a:xfrm>
            <a:off x="8075943" y="5556474"/>
            <a:ext cx="2550604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rgbClr val="0070C0"/>
                </a:solidFill>
              </a:rPr>
              <a:t>技术：</a:t>
            </a:r>
            <a:endParaRPr lang="en-US" altLang="zh-CN" sz="1050" dirty="0">
              <a:solidFill>
                <a:srgbClr val="0070C0"/>
              </a:solidFill>
            </a:endParaRPr>
          </a:p>
          <a:p>
            <a:r>
              <a:rPr lang="en-US" altLang="zh-CN" sz="1050" dirty="0">
                <a:solidFill>
                  <a:srgbClr val="0070C0"/>
                </a:solidFill>
              </a:rPr>
              <a:t>1</a:t>
            </a:r>
            <a:r>
              <a:rPr lang="zh-CN" altLang="en-US" sz="1050" dirty="0">
                <a:solidFill>
                  <a:srgbClr val="0070C0"/>
                </a:solidFill>
              </a:rPr>
              <a:t>、</a:t>
            </a:r>
            <a:r>
              <a:rPr lang="en-US" altLang="zh-CN" sz="1050" dirty="0" err="1">
                <a:solidFill>
                  <a:srgbClr val="0070C0"/>
                </a:solidFill>
              </a:rPr>
              <a:t>Golang+Centos</a:t>
            </a:r>
            <a:r>
              <a:rPr lang="zh-CN" altLang="en-US" sz="1050" dirty="0">
                <a:solidFill>
                  <a:srgbClr val="0070C0"/>
                </a:solidFill>
              </a:rPr>
              <a:t>进行公共服务平台开发，提供</a:t>
            </a:r>
            <a:r>
              <a:rPr lang="en-US" altLang="zh-CN" sz="1050" dirty="0">
                <a:solidFill>
                  <a:srgbClr val="0070C0"/>
                </a:solidFill>
              </a:rPr>
              <a:t>API</a:t>
            </a:r>
            <a:r>
              <a:rPr lang="zh-CN" altLang="en-US" sz="1050" dirty="0">
                <a:solidFill>
                  <a:srgbClr val="0070C0"/>
                </a:solidFill>
              </a:rPr>
              <a:t>接口及状态查看界面。</a:t>
            </a:r>
          </a:p>
          <a:p>
            <a:endParaRPr lang="zh-CN" altLang="en-US" sz="1200" dirty="0">
              <a:solidFill>
                <a:srgbClr val="0070C0"/>
              </a:solidFill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38A23945-ED52-4004-AE91-B267B503B9EF}"/>
              </a:ext>
            </a:extLst>
          </p:cNvPr>
          <p:cNvSpPr txBox="1"/>
          <p:nvPr/>
        </p:nvSpPr>
        <p:spPr>
          <a:xfrm>
            <a:off x="3277857" y="1812727"/>
            <a:ext cx="319514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rgbClr val="0070C0"/>
                </a:solidFill>
              </a:rPr>
              <a:t>技术：</a:t>
            </a:r>
            <a:endParaRPr lang="en-US" altLang="zh-CN" sz="1050" dirty="0">
              <a:solidFill>
                <a:srgbClr val="0070C0"/>
              </a:solidFill>
            </a:endParaRPr>
          </a:p>
          <a:p>
            <a:r>
              <a:rPr lang="en-US" altLang="zh-CN" sz="1050" dirty="0">
                <a:solidFill>
                  <a:srgbClr val="0070C0"/>
                </a:solidFill>
              </a:rPr>
              <a:t>1</a:t>
            </a:r>
            <a:r>
              <a:rPr lang="zh-CN" altLang="en-US" sz="1050" dirty="0">
                <a:solidFill>
                  <a:srgbClr val="0070C0"/>
                </a:solidFill>
              </a:rPr>
              <a:t>、</a:t>
            </a:r>
            <a:r>
              <a:rPr lang="en-US" altLang="zh-CN" sz="1050" dirty="0" err="1">
                <a:solidFill>
                  <a:srgbClr val="0070C0"/>
                </a:solidFill>
              </a:rPr>
              <a:t>Golang+Grpc+Nginx+Mysql</a:t>
            </a:r>
            <a:br>
              <a:rPr lang="en-US" altLang="zh-CN" sz="1050" dirty="0">
                <a:solidFill>
                  <a:srgbClr val="0070C0"/>
                </a:solidFill>
              </a:rPr>
            </a:br>
            <a:r>
              <a:rPr lang="en-US" altLang="zh-CN" sz="1050" dirty="0">
                <a:solidFill>
                  <a:srgbClr val="0070C0"/>
                </a:solidFill>
              </a:rPr>
              <a:t>2</a:t>
            </a:r>
            <a:r>
              <a:rPr lang="zh-CN" altLang="en-US" sz="1050" dirty="0">
                <a:solidFill>
                  <a:srgbClr val="0070C0"/>
                </a:solidFill>
              </a:rPr>
              <a:t>、为避免增加架构复杂度，不采用服务发现机制，采用 </a:t>
            </a:r>
            <a:r>
              <a:rPr lang="en-US" altLang="zh-CN" sz="1050" dirty="0">
                <a:solidFill>
                  <a:srgbClr val="0070C0"/>
                </a:solidFill>
              </a:rPr>
              <a:t>Nginx</a:t>
            </a:r>
            <a:r>
              <a:rPr lang="zh-CN" altLang="en-US" sz="1050" dirty="0">
                <a:solidFill>
                  <a:srgbClr val="0070C0"/>
                </a:solidFill>
              </a:rPr>
              <a:t>代理</a:t>
            </a:r>
            <a:r>
              <a:rPr lang="en-US" altLang="zh-CN" sz="1050" dirty="0" err="1">
                <a:solidFill>
                  <a:srgbClr val="0070C0"/>
                </a:solidFill>
              </a:rPr>
              <a:t>Grpc</a:t>
            </a:r>
            <a:r>
              <a:rPr lang="en-US" altLang="zh-CN" sz="1050" dirty="0">
                <a:solidFill>
                  <a:srgbClr val="0070C0"/>
                </a:solidFill>
              </a:rPr>
              <a:t> </a:t>
            </a:r>
            <a:r>
              <a:rPr lang="zh-CN" altLang="en-US" sz="1050" dirty="0">
                <a:solidFill>
                  <a:srgbClr val="0070C0"/>
                </a:solidFill>
              </a:rPr>
              <a:t>协议。</a:t>
            </a:r>
            <a:br>
              <a:rPr lang="en-US" altLang="zh-CN" sz="1050" dirty="0">
                <a:solidFill>
                  <a:srgbClr val="0070C0"/>
                </a:solidFill>
              </a:rPr>
            </a:br>
            <a:r>
              <a:rPr lang="en-US" altLang="zh-CN" sz="1050" dirty="0">
                <a:solidFill>
                  <a:srgbClr val="0070C0"/>
                </a:solidFill>
              </a:rPr>
              <a:t>3</a:t>
            </a:r>
            <a:r>
              <a:rPr lang="zh-CN" altLang="en-US" sz="1050" dirty="0">
                <a:solidFill>
                  <a:srgbClr val="0070C0"/>
                </a:solidFill>
              </a:rPr>
              <a:t>、</a:t>
            </a:r>
            <a:r>
              <a:rPr lang="en-US" altLang="zh-CN" sz="1050" dirty="0" err="1">
                <a:solidFill>
                  <a:srgbClr val="0070C0"/>
                </a:solidFill>
              </a:rPr>
              <a:t>Mysql</a:t>
            </a:r>
            <a:r>
              <a:rPr lang="zh-CN" altLang="en-US" sz="1050" dirty="0">
                <a:solidFill>
                  <a:srgbClr val="0070C0"/>
                </a:solidFill>
              </a:rPr>
              <a:t>可采用读写分离</a:t>
            </a:r>
            <a:r>
              <a:rPr lang="en-US" altLang="zh-CN" sz="1050" dirty="0">
                <a:solidFill>
                  <a:srgbClr val="0070C0"/>
                </a:solidFill>
              </a:rPr>
              <a:t>+</a:t>
            </a:r>
            <a:r>
              <a:rPr lang="zh-CN" altLang="en-US" sz="1050" dirty="0">
                <a:solidFill>
                  <a:srgbClr val="0070C0"/>
                </a:solidFill>
              </a:rPr>
              <a:t>多主等方案进行扩容。</a:t>
            </a:r>
            <a:endParaRPr lang="en-US" altLang="zh-CN" sz="1050" dirty="0">
              <a:solidFill>
                <a:srgbClr val="0070C0"/>
              </a:solidFill>
            </a:endParaRPr>
          </a:p>
          <a:p>
            <a:r>
              <a:rPr lang="en-US" altLang="zh-CN" sz="1050" dirty="0">
                <a:solidFill>
                  <a:srgbClr val="FF0000"/>
                </a:solidFill>
              </a:rPr>
              <a:t>4</a:t>
            </a:r>
            <a:r>
              <a:rPr lang="zh-CN" altLang="en-US" sz="1050" dirty="0">
                <a:solidFill>
                  <a:srgbClr val="FF0000"/>
                </a:solidFill>
              </a:rPr>
              <a:t>、</a:t>
            </a:r>
            <a:r>
              <a:rPr lang="zh-CN" altLang="en-US" sz="1100" b="1" dirty="0">
                <a:solidFill>
                  <a:srgbClr val="FF0000"/>
                </a:solidFill>
              </a:rPr>
              <a:t>保持技术统一性，不可选择</a:t>
            </a:r>
            <a:r>
              <a:rPr lang="en-US" altLang="zh-CN" sz="1100" b="1" dirty="0">
                <a:solidFill>
                  <a:srgbClr val="FF0000"/>
                </a:solidFill>
              </a:rPr>
              <a:t>Java</a:t>
            </a:r>
            <a:r>
              <a:rPr lang="zh-CN" altLang="en-US" sz="1100" b="1" dirty="0">
                <a:solidFill>
                  <a:srgbClr val="FF0000"/>
                </a:solidFill>
              </a:rPr>
              <a:t>系方案。</a:t>
            </a:r>
          </a:p>
          <a:p>
            <a:endParaRPr lang="zh-CN" altLang="en-US" sz="1200" dirty="0">
              <a:solidFill>
                <a:srgbClr val="0070C0"/>
              </a:solidFill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8C1DD1CC-F305-40ED-85B2-8DEEFD04928B}"/>
              </a:ext>
            </a:extLst>
          </p:cNvPr>
          <p:cNvSpPr txBox="1"/>
          <p:nvPr/>
        </p:nvSpPr>
        <p:spPr>
          <a:xfrm>
            <a:off x="5504323" y="3754191"/>
            <a:ext cx="3038268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rgbClr val="0070C0"/>
                </a:solidFill>
              </a:rPr>
              <a:t>技术：</a:t>
            </a:r>
            <a:endParaRPr lang="en-US" altLang="zh-CN" sz="1050" dirty="0">
              <a:solidFill>
                <a:srgbClr val="0070C0"/>
              </a:solidFill>
            </a:endParaRPr>
          </a:p>
          <a:p>
            <a:r>
              <a:rPr lang="en-US" altLang="zh-CN" sz="1050" dirty="0">
                <a:solidFill>
                  <a:srgbClr val="0070C0"/>
                </a:solidFill>
              </a:rPr>
              <a:t>1</a:t>
            </a:r>
            <a:r>
              <a:rPr lang="zh-CN" altLang="en-US" sz="1050" dirty="0">
                <a:solidFill>
                  <a:srgbClr val="0070C0"/>
                </a:solidFill>
              </a:rPr>
              <a:t>、维持现有物联网管控平台技术现状，实现定时数据汇集上报即可。</a:t>
            </a:r>
            <a:endParaRPr lang="en-US" altLang="zh-CN" sz="1050" dirty="0">
              <a:solidFill>
                <a:srgbClr val="0070C0"/>
              </a:solidFill>
            </a:endParaRPr>
          </a:p>
          <a:p>
            <a:r>
              <a:rPr lang="en-US" altLang="zh-CN" sz="1050" dirty="0">
                <a:solidFill>
                  <a:srgbClr val="0070C0"/>
                </a:solidFill>
              </a:rPr>
              <a:t>2</a:t>
            </a:r>
            <a:r>
              <a:rPr lang="zh-CN" altLang="en-US" sz="1050" dirty="0">
                <a:solidFill>
                  <a:srgbClr val="0070C0"/>
                </a:solidFill>
              </a:rPr>
              <a:t>、开发语言和使用数据库等不作强制要求。</a:t>
            </a:r>
            <a:endParaRPr lang="zh-CN" altLang="en-US" sz="1200" dirty="0">
              <a:solidFill>
                <a:srgbClr val="0070C0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B2FD150-D4DF-4898-A129-591F830FB412}"/>
              </a:ext>
            </a:extLst>
          </p:cNvPr>
          <p:cNvSpPr txBox="1"/>
          <p:nvPr/>
        </p:nvSpPr>
        <p:spPr>
          <a:xfrm>
            <a:off x="1045828" y="21626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第三方硬件系统</a:t>
            </a:r>
          </a:p>
        </p:txBody>
      </p:sp>
      <p:cxnSp>
        <p:nvCxnSpPr>
          <p:cNvPr id="5" name="连接符: 曲线 4">
            <a:extLst>
              <a:ext uri="{FF2B5EF4-FFF2-40B4-BE49-F238E27FC236}">
                <a16:creationId xmlns:a16="http://schemas.microsoft.com/office/drawing/2014/main" id="{F35F3549-941F-4AEA-AD9F-C4AFCD313699}"/>
              </a:ext>
            </a:extLst>
          </p:cNvPr>
          <p:cNvCxnSpPr>
            <a:stCxn id="2" idx="3"/>
            <a:endCxn id="27" idx="0"/>
          </p:cNvCxnSpPr>
          <p:nvPr/>
        </p:nvCxnSpPr>
        <p:spPr>
          <a:xfrm>
            <a:off x="2846321" y="400933"/>
            <a:ext cx="2957265" cy="502817"/>
          </a:xfrm>
          <a:prstGeom prst="curvedConnector2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5AF32DA3-114D-4C43-A793-09AEFEE22E1F}"/>
              </a:ext>
            </a:extLst>
          </p:cNvPr>
          <p:cNvSpPr txBox="1"/>
          <p:nvPr/>
        </p:nvSpPr>
        <p:spPr>
          <a:xfrm>
            <a:off x="844455" y="562516"/>
            <a:ext cx="27383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rgbClr val="0070C0"/>
                </a:solidFill>
              </a:rPr>
              <a:t>1</a:t>
            </a:r>
            <a:r>
              <a:rPr lang="zh-CN" altLang="en-US" sz="1050" dirty="0">
                <a:solidFill>
                  <a:srgbClr val="0070C0"/>
                </a:solidFill>
              </a:rPr>
              <a:t>、比如一卡通系统，车牌识别系统等。</a:t>
            </a:r>
            <a:br>
              <a:rPr lang="en-US" altLang="zh-CN" sz="1050" dirty="0">
                <a:solidFill>
                  <a:srgbClr val="0070C0"/>
                </a:solidFill>
              </a:rPr>
            </a:br>
            <a:r>
              <a:rPr lang="en-US" altLang="zh-CN" sz="1050" dirty="0">
                <a:solidFill>
                  <a:srgbClr val="0070C0"/>
                </a:solidFill>
              </a:rPr>
              <a:t>2</a:t>
            </a:r>
            <a:r>
              <a:rPr lang="zh-CN" altLang="en-US" sz="1050" dirty="0">
                <a:solidFill>
                  <a:srgbClr val="0070C0"/>
                </a:solidFill>
              </a:rPr>
              <a:t>、向大数据系统上报数据。</a:t>
            </a:r>
            <a:endParaRPr lang="en-US" altLang="zh-CN" sz="1050" dirty="0">
              <a:solidFill>
                <a:srgbClr val="0070C0"/>
              </a:solidFill>
            </a:endParaRPr>
          </a:p>
          <a:p>
            <a:r>
              <a:rPr lang="en-US" altLang="zh-CN" sz="1050" dirty="0">
                <a:solidFill>
                  <a:srgbClr val="0070C0"/>
                </a:solidFill>
              </a:rPr>
              <a:t>3</a:t>
            </a:r>
            <a:r>
              <a:rPr lang="zh-CN" altLang="en-US" sz="1050" dirty="0">
                <a:solidFill>
                  <a:srgbClr val="0070C0"/>
                </a:solidFill>
              </a:rPr>
              <a:t>、从大数据系统获取数据。</a:t>
            </a:r>
            <a:endParaRPr lang="en-US" altLang="zh-CN" sz="1050" dirty="0">
              <a:solidFill>
                <a:srgbClr val="0070C0"/>
              </a:solidFill>
            </a:endParaRPr>
          </a:p>
          <a:p>
            <a:r>
              <a:rPr lang="en-US" altLang="zh-CN" sz="1050" b="1" dirty="0">
                <a:solidFill>
                  <a:srgbClr val="FF0000"/>
                </a:solidFill>
              </a:rPr>
              <a:t>4</a:t>
            </a:r>
            <a:r>
              <a:rPr lang="zh-CN" altLang="en-US" sz="1050" b="1" dirty="0">
                <a:solidFill>
                  <a:srgbClr val="FF0000"/>
                </a:solidFill>
              </a:rPr>
              <a:t>、建设智慧校园，这是关键一环，必备。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376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Words>458</Words>
  <Application>Microsoft Office PowerPoint</Application>
  <PresentationFormat>宽屏</PresentationFormat>
  <Paragraphs>43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48</cp:revision>
  <dcterms:created xsi:type="dcterms:W3CDTF">2020-09-28T23:53:17Z</dcterms:created>
  <dcterms:modified xsi:type="dcterms:W3CDTF">2020-09-29T03:26:09Z</dcterms:modified>
</cp:coreProperties>
</file>